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5" r:id="rId1"/>
    <p:sldMasterId id="2147483656" r:id="rId2"/>
    <p:sldMasterId id="2147483657" r:id="rId3"/>
  </p:sldMasterIdLst>
  <p:notesMasterIdLst>
    <p:notesMasterId r:id="rId39"/>
  </p:notesMasterIdLst>
  <p:sldIdLst>
    <p:sldId id="256" r:id="rId4"/>
    <p:sldId id="286" r:id="rId5"/>
    <p:sldId id="287" r:id="rId6"/>
    <p:sldId id="288" r:id="rId7"/>
    <p:sldId id="306" r:id="rId8"/>
    <p:sldId id="291" r:id="rId9"/>
    <p:sldId id="289" r:id="rId10"/>
    <p:sldId id="290" r:id="rId11"/>
    <p:sldId id="258" r:id="rId12"/>
    <p:sldId id="259" r:id="rId13"/>
    <p:sldId id="260" r:id="rId14"/>
    <p:sldId id="261" r:id="rId15"/>
    <p:sldId id="292" r:id="rId16"/>
    <p:sldId id="293" r:id="rId17"/>
    <p:sldId id="294" r:id="rId18"/>
    <p:sldId id="295" r:id="rId19"/>
    <p:sldId id="296" r:id="rId20"/>
    <p:sldId id="297" r:id="rId21"/>
    <p:sldId id="298" r:id="rId22"/>
    <p:sldId id="299" r:id="rId23"/>
    <p:sldId id="300" r:id="rId24"/>
    <p:sldId id="301" r:id="rId25"/>
    <p:sldId id="302" r:id="rId26"/>
    <p:sldId id="303" r:id="rId27"/>
    <p:sldId id="304" r:id="rId28"/>
    <p:sldId id="305" r:id="rId29"/>
    <p:sldId id="262" r:id="rId30"/>
    <p:sldId id="263" r:id="rId31"/>
    <p:sldId id="264" r:id="rId32"/>
    <p:sldId id="280" r:id="rId33"/>
    <p:sldId id="281" r:id="rId34"/>
    <p:sldId id="282" r:id="rId35"/>
    <p:sldId id="283" r:id="rId36"/>
    <p:sldId id="284" r:id="rId37"/>
    <p:sldId id="285" r:id="rId38"/>
  </p:sldIdLst>
  <p:sldSz cx="12192000" cy="6858000"/>
  <p:notesSz cx="6858000" cy="9144000"/>
  <p:embeddedFontLst>
    <p:embeddedFont>
      <p:font typeface="Avenir Light" panose="020B0402020203020204" pitchFamily="34" charset="77"/>
      <p:regular r:id="rId40"/>
      <p:italic r:id="rId41"/>
    </p:embeddedFont>
    <p:embeddedFont>
      <p:font typeface="Candara" panose="020E0502030303020204" pitchFamily="34" charset="0"/>
      <p:regular r:id="rId42"/>
      <p:bold r:id="rId43"/>
      <p:italic r:id="rId44"/>
      <p:boldItalic r:id="rId45"/>
    </p:embeddedFont>
    <p:embeddedFont>
      <p:font typeface="Corbel" panose="020B0503020204020204" pitchFamily="34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CB48EA-8FBA-4344-969F-DF48ECFFAC85}" v="2" dt="2024-01-07T02:56:29.4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37"/>
  </p:normalViewPr>
  <p:slideViewPr>
    <p:cSldViewPr snapToGrid="0">
      <p:cViewPr varScale="1">
        <p:scale>
          <a:sx n="101" d="100"/>
          <a:sy n="101" d="100"/>
        </p:scale>
        <p:origin x="904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presProps" Target="presProps.xml"/><Relationship Id="rId55" Type="http://schemas.microsoft.com/office/2015/10/relationships/revisionInfo" Target="revisionInfo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tableStyles" Target="tableStyles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font" Target="fonts/font5.fntdata"/><Relationship Id="rId52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8" Type="http://schemas.openxmlformats.org/officeDocument/2006/relationships/slide" Target="slides/slide5.xml"/><Relationship Id="rId51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font" Target="fonts/font7.fntdata"/><Relationship Id="rId20" Type="http://schemas.openxmlformats.org/officeDocument/2006/relationships/slide" Target="slides/slide17.xml"/><Relationship Id="rId41" Type="http://schemas.openxmlformats.org/officeDocument/2006/relationships/font" Target="fonts/font2.fntdata"/><Relationship Id="rId54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font" Target="fonts/font1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kul Singh Chauhan" userId="a1582f6a14bd1fc9" providerId="LiveId" clId="{5ECB48EA-8FBA-4344-969F-DF48ECFFAC85}"/>
    <pc:docChg chg="custSel modSld">
      <pc:chgData name="Mukul Singh Chauhan" userId="a1582f6a14bd1fc9" providerId="LiveId" clId="{5ECB48EA-8FBA-4344-969F-DF48ECFFAC85}" dt="2024-01-07T02:56:32.964" v="13"/>
      <pc:docMkLst>
        <pc:docMk/>
      </pc:docMkLst>
      <pc:sldChg chg="delSp modSp mod">
        <pc:chgData name="Mukul Singh Chauhan" userId="a1582f6a14bd1fc9" providerId="LiveId" clId="{5ECB48EA-8FBA-4344-969F-DF48ECFFAC85}" dt="2024-01-07T02:47:27.088" v="5" actId="1076"/>
        <pc:sldMkLst>
          <pc:docMk/>
          <pc:sldMk cId="0" sldId="261"/>
        </pc:sldMkLst>
        <pc:spChg chg="del">
          <ac:chgData name="Mukul Singh Chauhan" userId="a1582f6a14bd1fc9" providerId="LiveId" clId="{5ECB48EA-8FBA-4344-969F-DF48ECFFAC85}" dt="2024-01-07T02:47:16.897" v="0" actId="478"/>
          <ac:spMkLst>
            <pc:docMk/>
            <pc:sldMk cId="0" sldId="261"/>
            <ac:spMk id="118" creationId="{00000000-0000-0000-0000-000000000000}"/>
          </ac:spMkLst>
        </pc:spChg>
        <pc:spChg chg="del">
          <ac:chgData name="Mukul Singh Chauhan" userId="a1582f6a14bd1fc9" providerId="LiveId" clId="{5ECB48EA-8FBA-4344-969F-DF48ECFFAC85}" dt="2024-01-07T02:47:18.915" v="1" actId="478"/>
          <ac:spMkLst>
            <pc:docMk/>
            <pc:sldMk cId="0" sldId="261"/>
            <ac:spMk id="119" creationId="{00000000-0000-0000-0000-000000000000}"/>
          </ac:spMkLst>
        </pc:spChg>
        <pc:picChg chg="mod">
          <ac:chgData name="Mukul Singh Chauhan" userId="a1582f6a14bd1fc9" providerId="LiveId" clId="{5ECB48EA-8FBA-4344-969F-DF48ECFFAC85}" dt="2024-01-07T02:47:27.088" v="5" actId="1076"/>
          <ac:picMkLst>
            <pc:docMk/>
            <pc:sldMk cId="0" sldId="261"/>
            <ac:picMk id="121" creationId="{00000000-0000-0000-0000-000000000000}"/>
          </ac:picMkLst>
        </pc:picChg>
      </pc:sldChg>
      <pc:sldChg chg="addSp delSp modSp mod">
        <pc:chgData name="Mukul Singh Chauhan" userId="a1582f6a14bd1fc9" providerId="LiveId" clId="{5ECB48EA-8FBA-4344-969F-DF48ECFFAC85}" dt="2024-01-07T02:56:32.964" v="13"/>
        <pc:sldMkLst>
          <pc:docMk/>
          <pc:sldMk cId="2481613935" sldId="289"/>
        </pc:sldMkLst>
        <pc:spChg chg="mod">
          <ac:chgData name="Mukul Singh Chauhan" userId="a1582f6a14bd1fc9" providerId="LiveId" clId="{5ECB48EA-8FBA-4344-969F-DF48ECFFAC85}" dt="2024-01-07T02:56:27.560" v="7" actId="14100"/>
          <ac:spMkLst>
            <pc:docMk/>
            <pc:sldMk cId="2481613935" sldId="289"/>
            <ac:spMk id="2" creationId="{00000000-0000-0000-0000-000000000000}"/>
          </ac:spMkLst>
        </pc:spChg>
        <pc:spChg chg="add del mod">
          <ac:chgData name="Mukul Singh Chauhan" userId="a1582f6a14bd1fc9" providerId="LiveId" clId="{5ECB48EA-8FBA-4344-969F-DF48ECFFAC85}" dt="2024-01-07T02:56:32.964" v="13"/>
          <ac:spMkLst>
            <pc:docMk/>
            <pc:sldMk cId="2481613935" sldId="289"/>
            <ac:spMk id="11" creationId="{0D890FC6-C911-F868-5BEE-CDB5046B9318}"/>
          </ac:spMkLst>
        </pc:spChg>
        <pc:spChg chg="add del mod">
          <ac:chgData name="Mukul Singh Chauhan" userId="a1582f6a14bd1fc9" providerId="LiveId" clId="{5ECB48EA-8FBA-4344-969F-DF48ECFFAC85}" dt="2024-01-07T02:56:32.673" v="11"/>
          <ac:spMkLst>
            <pc:docMk/>
            <pc:sldMk cId="2481613935" sldId="289"/>
            <ac:spMk id="12" creationId="{7638EAC1-C670-0478-2F4B-FD13FB9E2A31}"/>
          </ac:spMkLst>
        </pc:spChg>
      </pc:sldChg>
    </pc:docChg>
  </pc:docChgLst>
</pc:chgInfo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tiff>
</file>

<file path=ppt/media/image11.tiff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I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0" name="Google Shape;8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486f98c38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486f98c38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g486f98c384_0_11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IN"/>
              <a:t>31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486f98c384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486f98c384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g486f98c384_0_19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IN"/>
              <a:t>32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486f98c384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486f98c384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g486f98c384_0_26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IN"/>
              <a:t>33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486f98c384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486f98c384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g486f98c384_0_39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IN"/>
              <a:t>34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1" name="Google Shape;28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488fc1d43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488fc1d43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488fc1d432_0_7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IN"/>
              <a:t>10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88fc1d43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88fc1d43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g488fc1d432_0_14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IN"/>
              <a:t>11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488fc1d43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488fc1d432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488fc1d432_0_21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IN"/>
              <a:t>12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488fc1d432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488fc1d432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g488fc1d432_0_29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IN"/>
              <a:t>27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88fc1d432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88fc1d432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488fc1d432_0_36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IN"/>
              <a:t>28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488fc1d432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488fc1d432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g488fc1d432_0_43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IN"/>
              <a:t>29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86f98c38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486f98c38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g486f98c384_0_0:notes"/>
          <p:cNvSpPr txBox="1">
            <a:spLocks noGrp="1"/>
          </p:cNvSpPr>
          <p:nvPr>
            <p:ph type="sldNum" idx="12"/>
          </p:nvPr>
        </p:nvSpPr>
        <p:spPr>
          <a:xfrm>
            <a:off x="3884612" y="8685212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fld id="{00000000-1234-1234-1234-123412341234}" type="slidenum">
              <a:rPr lang="en-IN"/>
              <a:t>30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R="0"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R="0"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R="0"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R="0"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R="0"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 rot="5400000">
            <a:off x="7285037" y="1828802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 rot="5400000">
            <a:off x="1697037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 rot="5400000">
            <a:off x="3833019" y="-1623219"/>
            <a:ext cx="4525962" cy="10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914400" marR="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1371600" marR="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1828800" marR="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2286000" marR="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2743200" marR="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914400" marR="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1371600" marR="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1828800" marR="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2286000" marR="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2743200" marR="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8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ftr" idx="11"/>
          </p:nvPr>
        </p:nvSpPr>
        <p:spPr>
          <a:xfrm>
            <a:off x="4165600" y="647700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sldNum" idx="12"/>
          </p:nvPr>
        </p:nvSpPr>
        <p:spPr>
          <a:xfrm>
            <a:off x="8737600" y="647700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R="0"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"/>
          <p:cNvSpPr txBox="1"/>
          <p:nvPr/>
        </p:nvSpPr>
        <p:spPr>
          <a:xfrm>
            <a:off x="0" y="0"/>
            <a:ext cx="508000" cy="685800"/>
          </a:xfrm>
          <a:prstGeom prst="rect">
            <a:avLst/>
          </a:prstGeom>
          <a:solidFill>
            <a:srgbClr val="0F75B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1"/>
          <p:cNvSpPr txBox="1"/>
          <p:nvPr/>
        </p:nvSpPr>
        <p:spPr>
          <a:xfrm>
            <a:off x="0" y="685800"/>
            <a:ext cx="508000" cy="685800"/>
          </a:xfrm>
          <a:prstGeom prst="rect">
            <a:avLst/>
          </a:prstGeom>
          <a:solidFill>
            <a:srgbClr val="25AAE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" name="Google Shape;17;p1" descr="E:\Brand &amp; all that\Greatlearning Logo\Greatlearning Logo.jpg"/>
          <p:cNvPicPr preferRelativeResize="0"/>
          <p:nvPr/>
        </p:nvPicPr>
        <p:blipFill rotWithShape="1">
          <a:blip r:embed="rId7">
            <a:alphaModFix/>
          </a:blip>
          <a:srcRect l="19363" t="19598" r="17929" b="71116"/>
          <a:stretch/>
        </p:blipFill>
        <p:spPr>
          <a:xfrm>
            <a:off x="8197850" y="317500"/>
            <a:ext cx="3598862" cy="56515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/>
          <p:nvPr/>
        </p:nvSpPr>
        <p:spPr>
          <a:xfrm>
            <a:off x="0" y="0"/>
            <a:ext cx="508000" cy="685800"/>
          </a:xfrm>
          <a:prstGeom prst="rect">
            <a:avLst/>
          </a:prstGeom>
          <a:solidFill>
            <a:srgbClr val="0F75B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7"/>
          <p:cNvSpPr txBox="1"/>
          <p:nvPr/>
        </p:nvSpPr>
        <p:spPr>
          <a:xfrm>
            <a:off x="0" y="685800"/>
            <a:ext cx="508000" cy="685800"/>
          </a:xfrm>
          <a:prstGeom prst="rect">
            <a:avLst/>
          </a:prstGeom>
          <a:solidFill>
            <a:srgbClr val="25AAE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5" name="Google Shape;55;p7" descr="E:\Brand &amp; all that\Greatlearning Logo\Greatlearning Logo.jpg"/>
          <p:cNvPicPr preferRelativeResize="0"/>
          <p:nvPr/>
        </p:nvPicPr>
        <p:blipFill rotWithShape="1">
          <a:blip r:embed="rId3">
            <a:alphaModFix/>
          </a:blip>
          <a:srcRect l="19363" t="19598" r="17929" b="71116"/>
          <a:stretch/>
        </p:blipFill>
        <p:spPr>
          <a:xfrm>
            <a:off x="8197850" y="317500"/>
            <a:ext cx="3598862" cy="56515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ftr" idx="11"/>
          </p:nvPr>
        </p:nvSpPr>
        <p:spPr>
          <a:xfrm>
            <a:off x="4165600" y="647700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sldNum" idx="12"/>
          </p:nvPr>
        </p:nvSpPr>
        <p:spPr>
          <a:xfrm>
            <a:off x="8737600" y="647700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 txBox="1"/>
          <p:nvPr/>
        </p:nvSpPr>
        <p:spPr>
          <a:xfrm>
            <a:off x="0" y="0"/>
            <a:ext cx="508000" cy="685800"/>
          </a:xfrm>
          <a:prstGeom prst="rect">
            <a:avLst/>
          </a:prstGeom>
          <a:solidFill>
            <a:srgbClr val="0F75B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9"/>
          <p:cNvSpPr txBox="1"/>
          <p:nvPr/>
        </p:nvSpPr>
        <p:spPr>
          <a:xfrm>
            <a:off x="0" y="685800"/>
            <a:ext cx="508000" cy="685800"/>
          </a:xfrm>
          <a:prstGeom prst="rect">
            <a:avLst/>
          </a:prstGeom>
          <a:solidFill>
            <a:srgbClr val="25AAE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8" name="Google Shape;68;p9" descr="E:\Brand &amp; all that\Greatlearning Logo\Greatlearning Logo.jpg"/>
          <p:cNvPicPr preferRelativeResize="0"/>
          <p:nvPr/>
        </p:nvPicPr>
        <p:blipFill rotWithShape="1">
          <a:blip r:embed="rId3">
            <a:alphaModFix/>
          </a:blip>
          <a:srcRect l="19363" t="19598" r="17929" b="71116"/>
          <a:stretch/>
        </p:blipFill>
        <p:spPr>
          <a:xfrm>
            <a:off x="8197850" y="317500"/>
            <a:ext cx="3598862" cy="56515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9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dt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ft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ldNum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  <a:defRPr sz="1400" b="0" i="0" u="none" strike="noStrike" cap="none">
                <a:solidFill>
                  <a:srgbClr val="595959"/>
                </a:solidFill>
                <a:latin typeface="Candara"/>
                <a:ea typeface="Candara"/>
                <a:cs typeface="Candara"/>
                <a:sym typeface="Canda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ml/datasets/statlog+(german+credit+data))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uciml/red-wine-quality-cortez-et-al-2009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tiff"/><Relationship Id="rId3" Type="http://schemas.openxmlformats.org/officeDocument/2006/relationships/image" Target="../media/image7.png"/><Relationship Id="rId7" Type="http://schemas.openxmlformats.org/officeDocument/2006/relationships/image" Target="../media/image10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microsoft.com/office/2007/relationships/hdphoto" Target="../media/hdphoto6.wdp"/><Relationship Id="rId7" Type="http://schemas.microsoft.com/office/2007/relationships/hdphoto" Target="../media/hdphoto8.wdp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jpeg"/><Relationship Id="rId11" Type="http://schemas.microsoft.com/office/2007/relationships/hdphoto" Target="../media/hdphoto10.wdp"/><Relationship Id="rId5" Type="http://schemas.microsoft.com/office/2007/relationships/hdphoto" Target="../media/hdphoto7.wdp"/><Relationship Id="rId10" Type="http://schemas.openxmlformats.org/officeDocument/2006/relationships/image" Target="../media/image17.jpeg"/><Relationship Id="rId4" Type="http://schemas.openxmlformats.org/officeDocument/2006/relationships/image" Target="../media/image14.jpeg"/><Relationship Id="rId9" Type="http://schemas.microsoft.com/office/2007/relationships/hdphoto" Target="../media/hdphoto9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>
            <a:spLocks noGrp="1"/>
          </p:cNvSpPr>
          <p:nvPr>
            <p:ph type="ctrTitle"/>
          </p:nvPr>
        </p:nvSpPr>
        <p:spPr>
          <a:xfrm>
            <a:off x="2395537" y="2411412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None/>
            </a:pPr>
            <a:r>
              <a:rPr lang="en-IN" sz="8000" dirty="0">
                <a:solidFill>
                  <a:srgbClr val="00B0F0"/>
                </a:solidFill>
              </a:rPr>
              <a:t>Decision Trees</a:t>
            </a:r>
            <a:endParaRPr sz="8000" dirty="0">
              <a:solidFill>
                <a:srgbClr val="00B0F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>
                <a:latin typeface="Times New Roman"/>
                <a:ea typeface="Times New Roman"/>
                <a:cs typeface="Times New Roman"/>
                <a:sym typeface="Times New Roman"/>
              </a:rPr>
              <a:t>Common measures of Impurity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IN" sz="3000" b="1">
                <a:latin typeface="Times New Roman"/>
                <a:ea typeface="Times New Roman"/>
                <a:cs typeface="Times New Roman"/>
                <a:sym typeface="Times New Roman"/>
              </a:rPr>
              <a:t>Entropy</a:t>
            </a:r>
            <a:endParaRPr sz="30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l" rtl="0">
              <a:spcBef>
                <a:spcPts val="64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A measure of uncertainty.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l" rtl="0">
              <a:spcBef>
                <a:spcPts val="64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Given that there are two possible outcomes for a given action.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l" rtl="0">
              <a:spcBef>
                <a:spcPts val="64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We can express the relation between probability and impurity of target column in a mathematical form.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" name="Google Shape;104;p14"/>
          <p:cNvSpPr txBox="1">
            <a:spLocks noGrp="1"/>
          </p:cNvSpPr>
          <p:nvPr>
            <p:ph type="sldNum" idx="12"/>
          </p:nvPr>
        </p:nvSpPr>
        <p:spPr>
          <a:xfrm>
            <a:off x="8737600" y="6477000"/>
            <a:ext cx="28449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</a:pPr>
            <a:fld id="{00000000-1234-1234-1234-123412341234}" type="slidenum">
              <a:rPr lang="en-I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IN" b="1">
                <a:latin typeface="Times New Roman"/>
                <a:ea typeface="Times New Roman"/>
                <a:cs typeface="Times New Roman"/>
                <a:sym typeface="Times New Roman"/>
              </a:rPr>
              <a:t>Gini Index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l" rtl="0">
              <a:spcBef>
                <a:spcPts val="64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Is calculated by subtracting the sum of the squared probabilities of each class from one.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l" rtl="0">
              <a:spcBef>
                <a:spcPts val="64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Perfectly classified, Gini Index would be zero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81000" algn="l" rtl="0">
              <a:spcBef>
                <a:spcPts val="64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Uses squared proportion of classes.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2" name="Google Shape;112;p15"/>
          <p:cNvSpPr txBox="1">
            <a:spLocks noGrp="1"/>
          </p:cNvSpPr>
          <p:nvPr>
            <p:ph type="sldNum" idx="12"/>
          </p:nvPr>
        </p:nvSpPr>
        <p:spPr>
          <a:xfrm>
            <a:off x="8737600" y="6477000"/>
            <a:ext cx="28449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</a:pPr>
            <a:fld id="{00000000-1234-1234-1234-123412341234}" type="slidenum">
              <a:rPr lang="en-I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>
            <a:spLocks noGrp="1"/>
          </p:cNvSpPr>
          <p:nvPr>
            <p:ph type="sldNum" idx="12"/>
          </p:nvPr>
        </p:nvSpPr>
        <p:spPr>
          <a:xfrm>
            <a:off x="8737600" y="6477000"/>
            <a:ext cx="28449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</a:pPr>
            <a:fld id="{00000000-1234-1234-1234-123412341234}" type="slidenum">
              <a:rPr lang="en-IN"/>
              <a:t>12</a:t>
            </a:fld>
            <a:endParaRPr/>
          </a:p>
        </p:txBody>
      </p:sp>
      <p:pic>
        <p:nvPicPr>
          <p:cNvPr id="121" name="Google Shape;12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2200" y="952500"/>
            <a:ext cx="9134300" cy="552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7C050-FC9B-B64C-B042-C9A22ED2B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Interview Questions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E46E58-9175-FA4C-BEF7-2B1970B846E7}"/>
              </a:ext>
            </a:extLst>
          </p:cNvPr>
          <p:cNvSpPr/>
          <p:nvPr/>
        </p:nvSpPr>
        <p:spPr>
          <a:xfrm>
            <a:off x="1881076" y="2046388"/>
            <a:ext cx="7103227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IN" sz="2400" b="1" dirty="0">
                <a:latin typeface="Arial" panose="020B0604020202020204" pitchFamily="34" charset="0"/>
              </a:rPr>
              <a:t>A decision tree can be used to build models for</a:t>
            </a:r>
          </a:p>
          <a:p>
            <a:pPr fontAlgn="base"/>
            <a:endParaRPr lang="en-IN" sz="2400" b="1" dirty="0">
              <a:latin typeface="Arial" panose="020B0604020202020204" pitchFamily="34" charset="0"/>
            </a:endParaRP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Classification Problems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Regression Problems  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Both the Above</a:t>
            </a:r>
          </a:p>
        </p:txBody>
      </p:sp>
    </p:spTree>
    <p:extLst>
      <p:ext uri="{BB962C8B-B14F-4D97-AF65-F5344CB8AC3E}">
        <p14:creationId xmlns:p14="http://schemas.microsoft.com/office/powerpoint/2010/main" val="2881625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7C050-FC9B-B64C-B042-C9A22ED2B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Interview Questions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E46E58-9175-FA4C-BEF7-2B1970B846E7}"/>
              </a:ext>
            </a:extLst>
          </p:cNvPr>
          <p:cNvSpPr/>
          <p:nvPr/>
        </p:nvSpPr>
        <p:spPr>
          <a:xfrm>
            <a:off x="1881076" y="2046388"/>
            <a:ext cx="7103227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IN" sz="2400" b="1" dirty="0">
                <a:latin typeface="Arial" panose="020B0604020202020204" pitchFamily="34" charset="0"/>
              </a:rPr>
              <a:t>A decision tree can be used to build models for</a:t>
            </a:r>
          </a:p>
          <a:p>
            <a:pPr fontAlgn="base"/>
            <a:endParaRPr lang="en-IN" sz="2400" b="1" dirty="0">
              <a:latin typeface="Arial" panose="020B0604020202020204" pitchFamily="34" charset="0"/>
            </a:endParaRP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Classification Problems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Regression Problems  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solidFill>
                  <a:srgbClr val="0070C0"/>
                </a:solidFill>
                <a:latin typeface="Arial" panose="020B0604020202020204" pitchFamily="34" charset="0"/>
              </a:rPr>
              <a:t>Both the Above</a:t>
            </a:r>
          </a:p>
        </p:txBody>
      </p:sp>
    </p:spTree>
    <p:extLst>
      <p:ext uri="{BB962C8B-B14F-4D97-AF65-F5344CB8AC3E}">
        <p14:creationId xmlns:p14="http://schemas.microsoft.com/office/powerpoint/2010/main" val="30263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7C050-FC9B-B64C-B042-C9A22ED2B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Interview Questions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E46E58-9175-FA4C-BEF7-2B1970B846E7}"/>
              </a:ext>
            </a:extLst>
          </p:cNvPr>
          <p:cNvSpPr/>
          <p:nvPr/>
        </p:nvSpPr>
        <p:spPr>
          <a:xfrm>
            <a:off x="1881076" y="2046388"/>
            <a:ext cx="6577442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IN" sz="2400" b="1" dirty="0">
                <a:latin typeface="Arial" panose="020B0604020202020204" pitchFamily="34" charset="0"/>
              </a:rPr>
              <a:t>A Decision Tree is built in ________ fashion</a:t>
            </a:r>
          </a:p>
          <a:p>
            <a:pPr fontAlgn="base"/>
            <a:endParaRPr lang="en-IN" sz="2400" b="1" dirty="0">
              <a:latin typeface="Arial" panose="020B0604020202020204" pitchFamily="34" charset="0"/>
            </a:endParaRP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Top-down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Bottom-up 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Both the Above</a:t>
            </a:r>
          </a:p>
        </p:txBody>
      </p:sp>
    </p:spTree>
    <p:extLst>
      <p:ext uri="{BB962C8B-B14F-4D97-AF65-F5344CB8AC3E}">
        <p14:creationId xmlns:p14="http://schemas.microsoft.com/office/powerpoint/2010/main" val="20020961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7C050-FC9B-B64C-B042-C9A22ED2B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Interview Questions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E46E58-9175-FA4C-BEF7-2B1970B846E7}"/>
              </a:ext>
            </a:extLst>
          </p:cNvPr>
          <p:cNvSpPr/>
          <p:nvPr/>
        </p:nvSpPr>
        <p:spPr>
          <a:xfrm>
            <a:off x="1881076" y="2046388"/>
            <a:ext cx="6577442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IN" sz="2400" b="1" dirty="0">
                <a:latin typeface="Arial" panose="020B0604020202020204" pitchFamily="34" charset="0"/>
              </a:rPr>
              <a:t>A Decision Tree is built in ________ fashion</a:t>
            </a:r>
          </a:p>
          <a:p>
            <a:pPr fontAlgn="base"/>
            <a:endParaRPr lang="en-IN" sz="2400" b="1" dirty="0">
              <a:latin typeface="Arial" panose="020B0604020202020204" pitchFamily="34" charset="0"/>
            </a:endParaRPr>
          </a:p>
          <a:p>
            <a:pPr marL="457200" indent="-457200" fontAlgn="base">
              <a:buAutoNum type="alphaLcParenR"/>
            </a:pPr>
            <a:r>
              <a:rPr lang="en-IN" sz="2400" dirty="0">
                <a:solidFill>
                  <a:srgbClr val="0070C0"/>
                </a:solidFill>
                <a:latin typeface="Arial" panose="020B0604020202020204" pitchFamily="34" charset="0"/>
              </a:rPr>
              <a:t>Top-down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Bottom-up 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Both the Above</a:t>
            </a:r>
          </a:p>
        </p:txBody>
      </p:sp>
    </p:spTree>
    <p:extLst>
      <p:ext uri="{BB962C8B-B14F-4D97-AF65-F5344CB8AC3E}">
        <p14:creationId xmlns:p14="http://schemas.microsoft.com/office/powerpoint/2010/main" val="4181579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7C050-FC9B-B64C-B042-C9A22ED2B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Interview Questions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E46E58-9175-FA4C-BEF7-2B1970B846E7}"/>
              </a:ext>
            </a:extLst>
          </p:cNvPr>
          <p:cNvSpPr/>
          <p:nvPr/>
        </p:nvSpPr>
        <p:spPr>
          <a:xfrm>
            <a:off x="1145766" y="1817788"/>
            <a:ext cx="938412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en-IN" sz="2400" b="1" dirty="0">
                <a:latin typeface="Arial" panose="020B0604020202020204" pitchFamily="34" charset="0"/>
              </a:rPr>
              <a:t>The goal of feature selection while building a decision tree is to</a:t>
            </a:r>
          </a:p>
          <a:p>
            <a:pPr algn="just" fontAlgn="base"/>
            <a:r>
              <a:rPr lang="en-IN" sz="2400" b="1" dirty="0">
                <a:latin typeface="Arial" panose="020B0604020202020204" pitchFamily="34" charset="0"/>
              </a:rPr>
              <a:t>Find features or attributes which lead to split in children nodes which has _________ entropy. </a:t>
            </a:r>
          </a:p>
          <a:p>
            <a:pPr fontAlgn="base"/>
            <a:endParaRPr lang="en-IN" sz="2400" b="1" dirty="0">
              <a:latin typeface="Arial" panose="020B0604020202020204" pitchFamily="34" charset="0"/>
            </a:endParaRP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Maximum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Minimum 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None of the Above</a:t>
            </a:r>
          </a:p>
        </p:txBody>
      </p:sp>
    </p:spTree>
    <p:extLst>
      <p:ext uri="{BB962C8B-B14F-4D97-AF65-F5344CB8AC3E}">
        <p14:creationId xmlns:p14="http://schemas.microsoft.com/office/powerpoint/2010/main" val="5853546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7C050-FC9B-B64C-B042-C9A22ED2B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Interview Questions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E46E58-9175-FA4C-BEF7-2B1970B846E7}"/>
              </a:ext>
            </a:extLst>
          </p:cNvPr>
          <p:cNvSpPr/>
          <p:nvPr/>
        </p:nvSpPr>
        <p:spPr>
          <a:xfrm>
            <a:off x="1145766" y="1817788"/>
            <a:ext cx="938412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en-IN" sz="2400" b="1" dirty="0">
                <a:latin typeface="Arial" panose="020B0604020202020204" pitchFamily="34" charset="0"/>
              </a:rPr>
              <a:t>The goal of feature selection while building a decision tree is to</a:t>
            </a:r>
          </a:p>
          <a:p>
            <a:pPr algn="just" fontAlgn="base"/>
            <a:r>
              <a:rPr lang="en-IN" sz="2400" b="1" dirty="0">
                <a:latin typeface="Arial" panose="020B0604020202020204" pitchFamily="34" charset="0"/>
              </a:rPr>
              <a:t>Find features or attributes which lead to split in children nodes which has _________ entropy. </a:t>
            </a:r>
          </a:p>
          <a:p>
            <a:pPr fontAlgn="base"/>
            <a:endParaRPr lang="en-IN" sz="2400" b="1" dirty="0">
              <a:latin typeface="Arial" panose="020B0604020202020204" pitchFamily="34" charset="0"/>
            </a:endParaRP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Maximum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solidFill>
                  <a:srgbClr val="0070C0"/>
                </a:solidFill>
                <a:latin typeface="Arial" panose="020B0604020202020204" pitchFamily="34" charset="0"/>
              </a:rPr>
              <a:t>Minimum</a:t>
            </a:r>
            <a:r>
              <a:rPr lang="en-IN" sz="2400" dirty="0">
                <a:latin typeface="Arial" panose="020B0604020202020204" pitchFamily="34" charset="0"/>
              </a:rPr>
              <a:t> 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None of the Above</a:t>
            </a:r>
          </a:p>
        </p:txBody>
      </p:sp>
    </p:spTree>
    <p:extLst>
      <p:ext uri="{BB962C8B-B14F-4D97-AF65-F5344CB8AC3E}">
        <p14:creationId xmlns:p14="http://schemas.microsoft.com/office/powerpoint/2010/main" val="31284911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7C050-FC9B-B64C-B042-C9A22ED2B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Interview Questions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E46E58-9175-FA4C-BEF7-2B1970B846E7}"/>
              </a:ext>
            </a:extLst>
          </p:cNvPr>
          <p:cNvSpPr/>
          <p:nvPr/>
        </p:nvSpPr>
        <p:spPr>
          <a:xfrm>
            <a:off x="1145766" y="1817788"/>
            <a:ext cx="938412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en-IN" sz="2400" b="1" dirty="0">
                <a:latin typeface="Arial" panose="020B0604020202020204" pitchFamily="34" charset="0"/>
              </a:rPr>
              <a:t>A data segment in decision tree is said to be pure if all the data instances belong to the </a:t>
            </a:r>
          </a:p>
          <a:p>
            <a:pPr fontAlgn="base"/>
            <a:endParaRPr lang="en-IN" sz="2400" b="1" dirty="0">
              <a:latin typeface="Arial" panose="020B0604020202020204" pitchFamily="34" charset="0"/>
            </a:endParaRP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Single Class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Multiple Class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No Idea</a:t>
            </a:r>
          </a:p>
        </p:txBody>
      </p:sp>
    </p:spTree>
    <p:extLst>
      <p:ext uri="{BB962C8B-B14F-4D97-AF65-F5344CB8AC3E}">
        <p14:creationId xmlns:p14="http://schemas.microsoft.com/office/powerpoint/2010/main" val="2764730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253" y="269382"/>
            <a:ext cx="10058400" cy="962648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About Decision TREE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53429" y="2655329"/>
            <a:ext cx="4738571" cy="393328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09634" y="1238443"/>
            <a:ext cx="11058262" cy="254941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/>
              <a:buChar char="•"/>
            </a:pPr>
            <a:r>
              <a:rPr lang="en-US" sz="1800" dirty="0">
                <a:solidFill>
                  <a:srgbClr val="000090"/>
                </a:solidFill>
                <a:latin typeface="Avenir Light"/>
                <a:cs typeface="Avenir Light"/>
              </a:rPr>
              <a:t>A Decision Tree is one of the best approaches to be used mostly in supervised learning algorithms.</a:t>
            </a:r>
          </a:p>
          <a:p>
            <a:pPr marL="285750" indent="-285750" algn="just">
              <a:lnSpc>
                <a:spcPct val="150000"/>
              </a:lnSpc>
              <a:buFont typeface="Arial"/>
              <a:buChar char="•"/>
            </a:pPr>
            <a:r>
              <a:rPr lang="en-US" sz="1800" dirty="0">
                <a:solidFill>
                  <a:srgbClr val="000090"/>
                </a:solidFill>
                <a:latin typeface="Avenir Light"/>
                <a:cs typeface="Avenir Light"/>
              </a:rPr>
              <a:t>Empowers predictive models with higher accuracy and interpreting is quite easy</a:t>
            </a:r>
          </a:p>
          <a:p>
            <a:pPr marL="285750" indent="-285750" algn="just">
              <a:lnSpc>
                <a:spcPct val="150000"/>
              </a:lnSpc>
              <a:buFont typeface="Arial"/>
              <a:buChar char="•"/>
            </a:pPr>
            <a:r>
              <a:rPr lang="en-US" sz="1800" dirty="0">
                <a:solidFill>
                  <a:srgbClr val="000090"/>
                </a:solidFill>
                <a:latin typeface="Avenir Light"/>
                <a:cs typeface="Avenir Light"/>
              </a:rPr>
              <a:t>Type: </a:t>
            </a:r>
            <a:r>
              <a:rPr lang="en-US" sz="1800" dirty="0">
                <a:solidFill>
                  <a:srgbClr val="FF0000"/>
                </a:solidFill>
                <a:latin typeface="Avenir Light"/>
                <a:cs typeface="Avenir Light"/>
              </a:rPr>
              <a:t>Supervised Learning Algorithm </a:t>
            </a:r>
            <a:r>
              <a:rPr lang="en-US" sz="1800" dirty="0">
                <a:solidFill>
                  <a:srgbClr val="000090"/>
                </a:solidFill>
                <a:latin typeface="Avenir Light"/>
                <a:cs typeface="Avenir Light"/>
              </a:rPr>
              <a:t>(having a predefined target variable)</a:t>
            </a:r>
          </a:p>
          <a:p>
            <a:pPr marL="285750" indent="-285750" algn="just">
              <a:lnSpc>
                <a:spcPct val="150000"/>
              </a:lnSpc>
              <a:buFont typeface="Arial"/>
              <a:buChar char="•"/>
            </a:pPr>
            <a:r>
              <a:rPr lang="en-US" sz="1800" dirty="0">
                <a:solidFill>
                  <a:srgbClr val="000090"/>
                </a:solidFill>
                <a:latin typeface="Avenir Light"/>
                <a:cs typeface="Avenir Light"/>
              </a:rPr>
              <a:t>Works Both for </a:t>
            </a:r>
            <a:r>
              <a:rPr lang="en-US" sz="1800" dirty="0">
                <a:solidFill>
                  <a:srgbClr val="008000"/>
                </a:solidFill>
                <a:latin typeface="Avenir Light"/>
                <a:cs typeface="Avenir Light"/>
              </a:rPr>
              <a:t>Categorical</a:t>
            </a:r>
            <a:r>
              <a:rPr lang="en-US" sz="1800" dirty="0">
                <a:solidFill>
                  <a:srgbClr val="000090"/>
                </a:solidFill>
                <a:latin typeface="Avenir Light"/>
                <a:cs typeface="Avenir Light"/>
              </a:rPr>
              <a:t> &amp; </a:t>
            </a:r>
            <a:r>
              <a:rPr lang="en-US" sz="1800" dirty="0">
                <a:solidFill>
                  <a:srgbClr val="008000"/>
                </a:solidFill>
                <a:latin typeface="Avenir Light"/>
                <a:cs typeface="Avenir Light"/>
              </a:rPr>
              <a:t>Continuous Variables</a:t>
            </a:r>
            <a:r>
              <a:rPr lang="en-US" sz="1800" dirty="0">
                <a:solidFill>
                  <a:srgbClr val="000090"/>
                </a:solidFill>
                <a:latin typeface="Avenir Light"/>
                <a:cs typeface="Avenir Light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/>
              <a:buChar char="•"/>
            </a:pPr>
            <a:r>
              <a:rPr lang="en-US" sz="1800" dirty="0">
                <a:solidFill>
                  <a:srgbClr val="000090"/>
                </a:solidFill>
                <a:latin typeface="Avenir Light"/>
                <a:cs typeface="Avenir Light"/>
              </a:rPr>
              <a:t>In this Technique, the Data is divided on basis of highly significant </a:t>
            </a:r>
            <a:r>
              <a:rPr lang="en-US" sz="1800" b="1" dirty="0">
                <a:solidFill>
                  <a:srgbClr val="000090"/>
                </a:solidFill>
                <a:latin typeface="Avenir Light"/>
                <a:cs typeface="Avenir Light"/>
              </a:rPr>
              <a:t>input variable</a:t>
            </a:r>
            <a:r>
              <a:rPr lang="en-US" sz="1800" dirty="0">
                <a:solidFill>
                  <a:srgbClr val="000090"/>
                </a:solidFill>
                <a:latin typeface="Avenir Light"/>
                <a:cs typeface="Avenir Light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/>
              <a:buChar char="•"/>
            </a:pPr>
            <a:endParaRPr lang="en-US" sz="1800" dirty="0">
              <a:solidFill>
                <a:srgbClr val="000090"/>
              </a:solidFill>
              <a:latin typeface="Avenir Light"/>
              <a:cs typeface="Avenir Ligh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09634" y="3787859"/>
            <a:ext cx="6928982" cy="277794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just">
              <a:lnSpc>
                <a:spcPct val="140000"/>
              </a:lnSpc>
            </a:pPr>
            <a:r>
              <a:rPr lang="en-US" sz="1800" dirty="0">
                <a:solidFill>
                  <a:srgbClr val="000090"/>
                </a:solidFill>
                <a:latin typeface="Avenir Light"/>
                <a:cs typeface="Avenir Light"/>
              </a:rPr>
              <a:t>Lets say a </a:t>
            </a:r>
            <a:r>
              <a:rPr lang="en-US" sz="1800" b="1" dirty="0">
                <a:solidFill>
                  <a:srgbClr val="000090"/>
                </a:solidFill>
                <a:latin typeface="Avenir Light"/>
                <a:cs typeface="Avenir Light"/>
              </a:rPr>
              <a:t>credit offering company </a:t>
            </a:r>
            <a:r>
              <a:rPr lang="en-US" sz="1800" dirty="0">
                <a:solidFill>
                  <a:srgbClr val="000090"/>
                </a:solidFill>
                <a:latin typeface="Avenir Light"/>
                <a:cs typeface="Avenir Light"/>
              </a:rPr>
              <a:t>wants to decide on offering credit to 100 customers. The company can decide on basis of following parameters:</a:t>
            </a:r>
          </a:p>
          <a:p>
            <a:pPr algn="just">
              <a:lnSpc>
                <a:spcPct val="140000"/>
              </a:lnSpc>
            </a:pPr>
            <a:r>
              <a:rPr lang="en-US" sz="1800" dirty="0">
                <a:solidFill>
                  <a:srgbClr val="FF0000"/>
                </a:solidFill>
                <a:latin typeface="Avenir Light"/>
                <a:cs typeface="Avenir Light"/>
              </a:rPr>
              <a:t>Income, Married, Educated, Past Credit History, Credit Score</a:t>
            </a:r>
          </a:p>
          <a:p>
            <a:pPr algn="just">
              <a:lnSpc>
                <a:spcPct val="140000"/>
              </a:lnSpc>
            </a:pPr>
            <a:r>
              <a:rPr lang="en-US" sz="1800" dirty="0" err="1">
                <a:solidFill>
                  <a:srgbClr val="FF0000"/>
                </a:solidFill>
                <a:latin typeface="Avenir Light"/>
                <a:cs typeface="Avenir Light"/>
              </a:rPr>
              <a:t>Houseowner</a:t>
            </a:r>
            <a:r>
              <a:rPr lang="en-US" sz="1800" dirty="0">
                <a:solidFill>
                  <a:srgbClr val="FF0000"/>
                </a:solidFill>
                <a:latin typeface="Avenir Light"/>
                <a:cs typeface="Avenir Light"/>
              </a:rPr>
              <a:t>, Credit Card Owner</a:t>
            </a:r>
            <a:r>
              <a:rPr lang="en-US" sz="1800" dirty="0">
                <a:solidFill>
                  <a:srgbClr val="000090"/>
                </a:solidFill>
                <a:latin typeface="Avenir Light"/>
                <a:cs typeface="Avenir Light"/>
              </a:rPr>
              <a:t> and so on</a:t>
            </a:r>
            <a:r>
              <a:rPr lang="mr-IN" sz="1800" dirty="0">
                <a:solidFill>
                  <a:srgbClr val="000090"/>
                </a:solidFill>
                <a:latin typeface="Avenir Light"/>
                <a:cs typeface="Avenir Light"/>
              </a:rPr>
              <a:t>.</a:t>
            </a:r>
          </a:p>
          <a:p>
            <a:pPr algn="just">
              <a:lnSpc>
                <a:spcPct val="140000"/>
              </a:lnSpc>
            </a:pPr>
            <a:r>
              <a:rPr lang="mr-IN" sz="1800" dirty="0">
                <a:solidFill>
                  <a:srgbClr val="000090"/>
                </a:solidFill>
                <a:latin typeface="Avenir Light"/>
                <a:cs typeface="Avenir Light"/>
              </a:rPr>
              <a:t>In his problem, we need to segregate customers basis above input paramters. This is where Decision Tree comes handy.</a:t>
            </a:r>
            <a:endParaRPr lang="en-US" sz="1800" dirty="0">
              <a:solidFill>
                <a:srgbClr val="000090"/>
              </a:solidFill>
              <a:latin typeface="Avenir Light"/>
              <a:cs typeface="Avenir Light"/>
            </a:endParaRPr>
          </a:p>
        </p:txBody>
      </p:sp>
    </p:spTree>
    <p:extLst>
      <p:ext uri="{BB962C8B-B14F-4D97-AF65-F5344CB8AC3E}">
        <p14:creationId xmlns:p14="http://schemas.microsoft.com/office/powerpoint/2010/main" val="9300901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7C050-FC9B-B64C-B042-C9A22ED2B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Interview Questions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E46E58-9175-FA4C-BEF7-2B1970B846E7}"/>
              </a:ext>
            </a:extLst>
          </p:cNvPr>
          <p:cNvSpPr/>
          <p:nvPr/>
        </p:nvSpPr>
        <p:spPr>
          <a:xfrm>
            <a:off x="1145766" y="1817788"/>
            <a:ext cx="938412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en-IN" sz="2400" b="1" dirty="0">
                <a:latin typeface="Arial" panose="020B0604020202020204" pitchFamily="34" charset="0"/>
              </a:rPr>
              <a:t>A data segment in decision tree is said to be pure if all the data instances belong to the </a:t>
            </a:r>
          </a:p>
          <a:p>
            <a:pPr fontAlgn="base"/>
            <a:endParaRPr lang="en-IN" sz="2400" b="1" dirty="0">
              <a:latin typeface="Arial" panose="020B0604020202020204" pitchFamily="34" charset="0"/>
            </a:endParaRPr>
          </a:p>
          <a:p>
            <a:pPr marL="457200" indent="-457200" fontAlgn="base">
              <a:buAutoNum type="alphaLcParenR"/>
            </a:pPr>
            <a:r>
              <a:rPr lang="en-IN" sz="2400" dirty="0">
                <a:solidFill>
                  <a:srgbClr val="0070C0"/>
                </a:solidFill>
                <a:latin typeface="Arial" panose="020B0604020202020204" pitchFamily="34" charset="0"/>
              </a:rPr>
              <a:t>Single Class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Multiple Class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No Idea</a:t>
            </a:r>
          </a:p>
        </p:txBody>
      </p:sp>
    </p:spTree>
    <p:extLst>
      <p:ext uri="{BB962C8B-B14F-4D97-AF65-F5344CB8AC3E}">
        <p14:creationId xmlns:p14="http://schemas.microsoft.com/office/powerpoint/2010/main" val="21638759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7C050-FC9B-B64C-B042-C9A22ED2B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Interview Questions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E46E58-9175-FA4C-BEF7-2B1970B846E7}"/>
              </a:ext>
            </a:extLst>
          </p:cNvPr>
          <p:cNvSpPr/>
          <p:nvPr/>
        </p:nvSpPr>
        <p:spPr>
          <a:xfrm>
            <a:off x="1145766" y="1817788"/>
            <a:ext cx="938412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en-IN" sz="2400" b="1" dirty="0">
                <a:latin typeface="Arial" panose="020B0604020202020204" pitchFamily="34" charset="0"/>
              </a:rPr>
              <a:t>The goal of feature selection while building a decision tree is to</a:t>
            </a:r>
          </a:p>
          <a:p>
            <a:pPr algn="just" fontAlgn="base"/>
            <a:r>
              <a:rPr lang="en-IN" sz="2400" b="1" dirty="0">
                <a:latin typeface="Arial" panose="020B0604020202020204" pitchFamily="34" charset="0"/>
              </a:rPr>
              <a:t>find features which result in ________ information gain.</a:t>
            </a:r>
          </a:p>
          <a:p>
            <a:pPr fontAlgn="base"/>
            <a:endParaRPr lang="en-IN" sz="2400" b="1" dirty="0">
              <a:latin typeface="Arial" panose="020B0604020202020204" pitchFamily="34" charset="0"/>
            </a:endParaRP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Maximum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Minimum 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None of the Above</a:t>
            </a:r>
          </a:p>
        </p:txBody>
      </p:sp>
    </p:spTree>
    <p:extLst>
      <p:ext uri="{BB962C8B-B14F-4D97-AF65-F5344CB8AC3E}">
        <p14:creationId xmlns:p14="http://schemas.microsoft.com/office/powerpoint/2010/main" val="3190799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7C050-FC9B-B64C-B042-C9A22ED2B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Interview Questions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E46E58-9175-FA4C-BEF7-2B1970B846E7}"/>
              </a:ext>
            </a:extLst>
          </p:cNvPr>
          <p:cNvSpPr/>
          <p:nvPr/>
        </p:nvSpPr>
        <p:spPr>
          <a:xfrm>
            <a:off x="1145766" y="1817788"/>
            <a:ext cx="938412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en-IN" sz="2400" b="1" dirty="0">
                <a:latin typeface="Arial" panose="020B0604020202020204" pitchFamily="34" charset="0"/>
              </a:rPr>
              <a:t>The goal of feature selection while building a decision tree is to</a:t>
            </a:r>
          </a:p>
          <a:p>
            <a:pPr algn="just" fontAlgn="base"/>
            <a:r>
              <a:rPr lang="en-IN" sz="2400" b="1" dirty="0">
                <a:latin typeface="Arial" panose="020B0604020202020204" pitchFamily="34" charset="0"/>
              </a:rPr>
              <a:t>find features which result in ________ information gain.</a:t>
            </a:r>
          </a:p>
          <a:p>
            <a:pPr fontAlgn="base"/>
            <a:endParaRPr lang="en-IN" sz="2400" b="1" dirty="0">
              <a:latin typeface="Arial" panose="020B0604020202020204" pitchFamily="34" charset="0"/>
            </a:endParaRPr>
          </a:p>
          <a:p>
            <a:pPr marL="457200" indent="-457200" fontAlgn="base">
              <a:buAutoNum type="alphaLcParenR"/>
            </a:pPr>
            <a:r>
              <a:rPr lang="en-IN" sz="2400" dirty="0">
                <a:solidFill>
                  <a:srgbClr val="0070C0"/>
                </a:solidFill>
                <a:latin typeface="Arial" panose="020B0604020202020204" pitchFamily="34" charset="0"/>
              </a:rPr>
              <a:t>Maximum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Minimum 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None of the Above</a:t>
            </a:r>
          </a:p>
        </p:txBody>
      </p:sp>
    </p:spTree>
    <p:extLst>
      <p:ext uri="{BB962C8B-B14F-4D97-AF65-F5344CB8AC3E}">
        <p14:creationId xmlns:p14="http://schemas.microsoft.com/office/powerpoint/2010/main" val="14170430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7C050-FC9B-B64C-B042-C9A22ED2B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Interview Questions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E46E58-9175-FA4C-BEF7-2B1970B846E7}"/>
              </a:ext>
            </a:extLst>
          </p:cNvPr>
          <p:cNvSpPr/>
          <p:nvPr/>
        </p:nvSpPr>
        <p:spPr>
          <a:xfrm>
            <a:off x="1145766" y="1817788"/>
            <a:ext cx="938412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en-IN" sz="2400" b="1" dirty="0">
                <a:latin typeface="Arial" panose="020B0604020202020204" pitchFamily="34" charset="0"/>
              </a:rPr>
              <a:t>Entropy value of _____ represents that data sample is pure and homogenous.</a:t>
            </a:r>
          </a:p>
          <a:p>
            <a:pPr fontAlgn="base"/>
            <a:endParaRPr lang="en-IN" sz="2400" b="1" dirty="0">
              <a:latin typeface="Arial" panose="020B0604020202020204" pitchFamily="34" charset="0"/>
            </a:endParaRP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1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0 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None of the Above</a:t>
            </a:r>
          </a:p>
        </p:txBody>
      </p:sp>
    </p:spTree>
    <p:extLst>
      <p:ext uri="{BB962C8B-B14F-4D97-AF65-F5344CB8AC3E}">
        <p14:creationId xmlns:p14="http://schemas.microsoft.com/office/powerpoint/2010/main" val="420975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7C050-FC9B-B64C-B042-C9A22ED2B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Interview Questions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E46E58-9175-FA4C-BEF7-2B1970B846E7}"/>
              </a:ext>
            </a:extLst>
          </p:cNvPr>
          <p:cNvSpPr/>
          <p:nvPr/>
        </p:nvSpPr>
        <p:spPr>
          <a:xfrm>
            <a:off x="1145766" y="1817788"/>
            <a:ext cx="938412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en-IN" sz="2400" b="1" dirty="0">
                <a:latin typeface="Arial" panose="020B0604020202020204" pitchFamily="34" charset="0"/>
              </a:rPr>
              <a:t>Entropy value of _____ represents that data sample is pure and homogenous.</a:t>
            </a:r>
          </a:p>
          <a:p>
            <a:pPr fontAlgn="base"/>
            <a:endParaRPr lang="en-IN" sz="2400" b="1" dirty="0">
              <a:latin typeface="Arial" panose="020B0604020202020204" pitchFamily="34" charset="0"/>
            </a:endParaRP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1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solidFill>
                  <a:srgbClr val="0070C0"/>
                </a:solidFill>
                <a:latin typeface="Arial" panose="020B0604020202020204" pitchFamily="34" charset="0"/>
              </a:rPr>
              <a:t>0</a:t>
            </a:r>
            <a:r>
              <a:rPr lang="en-IN" sz="2400" dirty="0">
                <a:latin typeface="Arial" panose="020B0604020202020204" pitchFamily="34" charset="0"/>
              </a:rPr>
              <a:t> 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None of the Above</a:t>
            </a:r>
          </a:p>
        </p:txBody>
      </p:sp>
    </p:spTree>
    <p:extLst>
      <p:ext uri="{BB962C8B-B14F-4D97-AF65-F5344CB8AC3E}">
        <p14:creationId xmlns:p14="http://schemas.microsoft.com/office/powerpoint/2010/main" val="7305153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27C050-FC9B-B64C-B042-C9A22ED2B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Interview Questions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E46E58-9175-FA4C-BEF7-2B1970B846E7}"/>
              </a:ext>
            </a:extLst>
          </p:cNvPr>
          <p:cNvSpPr/>
          <p:nvPr/>
        </p:nvSpPr>
        <p:spPr>
          <a:xfrm>
            <a:off x="1145766" y="1817788"/>
            <a:ext cx="9384122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/>
            <a:r>
              <a:rPr lang="en-IN" sz="2400" b="1" dirty="0">
                <a:latin typeface="Arial" panose="020B0604020202020204" pitchFamily="34" charset="0"/>
              </a:rPr>
              <a:t>Entropy value of _____ represents that data sample is pure and homogenous.</a:t>
            </a:r>
          </a:p>
          <a:p>
            <a:pPr fontAlgn="base"/>
            <a:endParaRPr lang="en-IN" sz="2400" b="1" dirty="0">
              <a:latin typeface="Arial" panose="020B0604020202020204" pitchFamily="34" charset="0"/>
            </a:endParaRP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1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0 </a:t>
            </a:r>
          </a:p>
          <a:p>
            <a:pPr marL="457200" indent="-457200" fontAlgn="base">
              <a:buAutoNum type="alphaLcParenR"/>
            </a:pPr>
            <a:r>
              <a:rPr lang="en-IN" sz="2400" dirty="0">
                <a:latin typeface="Arial" panose="020B0604020202020204" pitchFamily="34" charset="0"/>
              </a:rPr>
              <a:t>None of the Above</a:t>
            </a:r>
          </a:p>
        </p:txBody>
      </p:sp>
    </p:spTree>
    <p:extLst>
      <p:ext uri="{BB962C8B-B14F-4D97-AF65-F5344CB8AC3E}">
        <p14:creationId xmlns:p14="http://schemas.microsoft.com/office/powerpoint/2010/main" val="41772847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44523-FBED-254B-A83F-4072A679B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Advantages and Disadvantages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EEA2FF-A560-E04B-999D-2CDF0E924E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713429"/>
            <a:ext cx="10972800" cy="2743200"/>
          </a:xfrm>
        </p:spPr>
        <p:txBody>
          <a:bodyPr/>
          <a:lstStyle/>
          <a:p>
            <a:pPr algn="just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Simple to understand and Interpret</a:t>
            </a:r>
          </a:p>
          <a:p>
            <a:pPr algn="just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Able to handle both </a:t>
            </a:r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numerical and categorical data</a:t>
            </a:r>
          </a:p>
          <a:p>
            <a:pPr algn="just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Requires little preparation</a:t>
            </a:r>
          </a:p>
          <a:p>
            <a:pPr algn="just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Uses white </a:t>
            </a:r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box model</a:t>
            </a:r>
          </a:p>
          <a:p>
            <a:pPr algn="just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Performs well with </a:t>
            </a:r>
            <a:r>
              <a:rPr lang="en-US" sz="20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 datasets</a:t>
            </a:r>
          </a:p>
          <a:p>
            <a:pPr algn="just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Mirrors human decision making nicely.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9C485C53-710C-F741-9FB2-A7B06E2DF944}"/>
              </a:ext>
            </a:extLst>
          </p:cNvPr>
          <p:cNvSpPr txBox="1">
            <a:spLocks/>
          </p:cNvSpPr>
          <p:nvPr/>
        </p:nvSpPr>
        <p:spPr>
          <a:xfrm>
            <a:off x="609600" y="4700587"/>
            <a:ext cx="10972800" cy="198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ndara"/>
                <a:ea typeface="Candara"/>
                <a:cs typeface="Candara"/>
                <a:sym typeface="Candara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just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Trees can be non robust. A small change in training data results large change in tree</a:t>
            </a:r>
          </a:p>
          <a:p>
            <a:pPr algn="just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Can create over complex trees which tend to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overfit.</a:t>
            </a:r>
          </a:p>
          <a:p>
            <a:pPr algn="just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For data including categorical variables with different no of levels, information gain in trees is biased in favor of attributes with more levels.</a:t>
            </a:r>
          </a:p>
          <a:p>
            <a:pPr algn="just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Sensitive to Noisy Data. It can easily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overfit noisy data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53FAE3-580E-C74C-82D4-EB0F476E2122}"/>
              </a:ext>
            </a:extLst>
          </p:cNvPr>
          <p:cNvSpPr txBox="1"/>
          <p:nvPr/>
        </p:nvSpPr>
        <p:spPr>
          <a:xfrm>
            <a:off x="609600" y="4271963"/>
            <a:ext cx="18822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2"/>
                </a:solidFill>
              </a:rPr>
              <a:t>Disadvantages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B22A11-B8C9-7548-A1F2-8CA08819F718}"/>
              </a:ext>
            </a:extLst>
          </p:cNvPr>
          <p:cNvSpPr txBox="1"/>
          <p:nvPr/>
        </p:nvSpPr>
        <p:spPr>
          <a:xfrm>
            <a:off x="609600" y="1360487"/>
            <a:ext cx="15392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2"/>
                </a:solidFill>
              </a:rPr>
              <a:t>Advantages</a:t>
            </a:r>
          </a:p>
        </p:txBody>
      </p:sp>
    </p:spTree>
    <p:extLst>
      <p:ext uri="{BB962C8B-B14F-4D97-AF65-F5344CB8AC3E}">
        <p14:creationId xmlns:p14="http://schemas.microsoft.com/office/powerpoint/2010/main" val="36025608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/>
              <a:t>Hands on exercise on Decision Tree</a:t>
            </a:r>
            <a:endParaRPr sz="3600"/>
          </a:p>
        </p:txBody>
      </p:sp>
      <p:sp>
        <p:nvSpPr>
          <p:cNvPr id="128" name="Google Shape;128;p17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40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he dataset used here is Credit data </a:t>
            </a:r>
            <a:r>
              <a:rPr lang="en-IN" sz="1600" i="1"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-IN" sz="1600" i="1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https://archive.ics.uci.edu/ml/datasets/statlog+(german+credit+data))</a:t>
            </a:r>
            <a:endParaRPr sz="1600" i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Some important functions</a:t>
            </a:r>
            <a:endParaRPr/>
          </a:p>
          <a:p>
            <a:pPr marL="2540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Importing libraries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 sz="1800" i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import numpy as np</a:t>
            </a:r>
            <a:endParaRPr/>
          </a:p>
          <a:p>
            <a:pPr marL="2540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 sz="1800" i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import pandas as pd </a:t>
            </a:r>
            <a:endParaRPr/>
          </a:p>
          <a:p>
            <a:pPr marL="2540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 sz="1800" i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from sklearn.tree import DecisionTreeClassifier</a:t>
            </a:r>
            <a:endParaRPr sz="1800" i="1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1800" i="1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 sz="1800" i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feature in credit_df.columns :  </a:t>
            </a:r>
            <a:r>
              <a:rPr lang="en-IN" sz="1800">
                <a:latin typeface="Times New Roman"/>
                <a:ea typeface="Times New Roman"/>
                <a:cs typeface="Times New Roman"/>
                <a:sym typeface="Times New Roman"/>
              </a:rPr>
              <a:t># loop through all columns in the dataframe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 sz="1800" i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credit_df[feature].dtype == ‘object’ : </a:t>
            </a:r>
            <a:r>
              <a:rPr lang="en-IN" sz="1800">
                <a:latin typeface="Times New Roman"/>
                <a:ea typeface="Times New Roman"/>
                <a:cs typeface="Times New Roman"/>
                <a:sym typeface="Times New Roman"/>
              </a:rPr>
              <a:t># only apply for columns with categorical variables</a:t>
            </a:r>
            <a:endParaRPr/>
          </a:p>
          <a:p>
            <a:pPr marL="2540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 sz="1800" i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credit_df[feature] =pd.categorical(credit_df[feature]).codes</a:t>
            </a:r>
            <a:endParaRPr sz="1800" i="1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sldNum" idx="12"/>
          </p:nvPr>
        </p:nvSpPr>
        <p:spPr>
          <a:xfrm>
            <a:off x="8737600" y="6477000"/>
            <a:ext cx="28449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</a:pPr>
            <a:fld id="{00000000-1234-1234-1234-123412341234}" type="slidenum">
              <a:rPr lang="en-IN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8"/>
          <p:cNvSpPr txBox="1">
            <a:spLocks noGrp="1"/>
          </p:cNvSpPr>
          <p:nvPr>
            <p:ph type="body" idx="1"/>
          </p:nvPr>
        </p:nvSpPr>
        <p:spPr>
          <a:xfrm>
            <a:off x="358125" y="1600200"/>
            <a:ext cx="11224200" cy="5241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540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Splitting data into training and test sets for independent attributes</a:t>
            </a:r>
            <a:endParaRPr sz="2400"/>
          </a:p>
          <a:p>
            <a:pPr marL="2540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 sz="1800" i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train_set = credit_df.head(500)</a:t>
            </a:r>
            <a:endParaRPr/>
          </a:p>
          <a:p>
            <a:pPr marL="2540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IN" sz="1800" i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test_set = credit_df.tail(500)</a:t>
            </a:r>
            <a:endParaRPr sz="1800" i="1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1800" i="1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I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capture the target column (“default”) into separate vectors for training set and test set</a:t>
            </a:r>
            <a:endParaRPr sz="2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IN" sz="1800" i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train_labels = train_set.pop(“default”)</a:t>
            </a:r>
            <a:endParaRPr sz="1800" i="1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IN" sz="1800" i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test_labels = test_set.pop(“default”)</a:t>
            </a:r>
            <a:endParaRPr sz="1800" i="1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1800" i="1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IN" sz="2400">
                <a:latin typeface="Times New Roman"/>
                <a:ea typeface="Times New Roman"/>
                <a:cs typeface="Times New Roman"/>
                <a:sym typeface="Times New Roman"/>
              </a:rPr>
              <a:t>Invoking the decision tree classifier function 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IN" sz="1800" i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dt_model = DecisionTreeClassifier (criterion = ‘entropy’, random_state=1)</a:t>
            </a:r>
            <a:endParaRPr sz="1800" i="1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IN" sz="1800" i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dt_model.fit(train_set, train_labels)</a:t>
            </a:r>
            <a:endParaRPr sz="1800" i="1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7" name="Google Shape;137;p18"/>
          <p:cNvSpPr txBox="1">
            <a:spLocks noGrp="1"/>
          </p:cNvSpPr>
          <p:nvPr>
            <p:ph type="sldNum" idx="12"/>
          </p:nvPr>
        </p:nvSpPr>
        <p:spPr>
          <a:xfrm>
            <a:off x="8737600" y="6477000"/>
            <a:ext cx="28449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</a:pPr>
            <a:fld id="{00000000-1234-1234-1234-123412341234}" type="slidenum">
              <a:rPr lang="en-IN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9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IN" sz="2400" i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DecisionTreeClassifier (class_weight=None, criterion = ‘entropy’, max_depth=None, max_features=None, etc…)</a:t>
            </a:r>
            <a:endParaRPr sz="2400" i="1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2400" i="1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IN" sz="2400" i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dt_model.score(test_set, test_labels)</a:t>
            </a:r>
            <a:endParaRPr sz="2400" i="1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2400" i="1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dt_model.score(train_set, train_labels)</a:t>
            </a:r>
            <a:endParaRPr sz="2400" i="1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5" name="Google Shape;145;p19"/>
          <p:cNvSpPr txBox="1">
            <a:spLocks noGrp="1"/>
          </p:cNvSpPr>
          <p:nvPr>
            <p:ph type="sldNum" idx="12"/>
          </p:nvPr>
        </p:nvSpPr>
        <p:spPr>
          <a:xfrm>
            <a:off x="8737600" y="6477000"/>
            <a:ext cx="28449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</a:pPr>
            <a:fld id="{00000000-1234-1234-1234-123412341234}" type="slidenum">
              <a:rPr lang="en-IN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02738" y="1817890"/>
            <a:ext cx="6189262" cy="48807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Decision Tree Types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72027" y="1562231"/>
            <a:ext cx="7057275" cy="21339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x-none" sz="1800" dirty="0">
                <a:solidFill>
                  <a:srgbClr val="000090"/>
                </a:solidFill>
                <a:latin typeface="Avenir Light"/>
                <a:cs typeface="Avenir Light"/>
              </a:rPr>
              <a:t>Types of Decision Trees: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800" b="1" dirty="0">
                <a:solidFill>
                  <a:srgbClr val="660066"/>
                </a:solidFill>
                <a:latin typeface="Avenir Light"/>
                <a:cs typeface="Avenir Light"/>
              </a:rPr>
              <a:t>Categorical Variable Decision Tree: </a:t>
            </a:r>
            <a:r>
              <a:rPr lang="en-US" sz="1800" dirty="0">
                <a:solidFill>
                  <a:srgbClr val="000090"/>
                </a:solidFill>
                <a:latin typeface="Avenir Light"/>
                <a:cs typeface="Avenir Light"/>
              </a:rPr>
              <a:t>A Tree that has categorical Target Variable. For e.g. Offer Loan to Customer </a:t>
            </a:r>
            <a:r>
              <a:rPr lang="mr-IN" sz="1800" dirty="0">
                <a:solidFill>
                  <a:srgbClr val="000090"/>
                </a:solidFill>
                <a:latin typeface="Avenir Light"/>
                <a:cs typeface="Avenir Light"/>
              </a:rPr>
              <a:t>–</a:t>
            </a:r>
            <a:r>
              <a:rPr lang="en-US" sz="1800" dirty="0">
                <a:solidFill>
                  <a:srgbClr val="000090"/>
                </a:solidFill>
                <a:latin typeface="Avenir Light"/>
                <a:cs typeface="Avenir Light"/>
              </a:rPr>
              <a:t> yes/no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1800" dirty="0">
                <a:solidFill>
                  <a:srgbClr val="000090"/>
                </a:solidFill>
                <a:latin typeface="Avenir Light"/>
                <a:cs typeface="Avenir Light"/>
              </a:rPr>
              <a:t> </a:t>
            </a:r>
            <a:r>
              <a:rPr lang="en-US" sz="1800" dirty="0">
                <a:solidFill>
                  <a:srgbClr val="660066"/>
                </a:solidFill>
                <a:latin typeface="Avenir Light"/>
                <a:cs typeface="Avenir Light"/>
              </a:rPr>
              <a:t>Continuous Variable Decision Tree:</a:t>
            </a:r>
            <a:r>
              <a:rPr lang="en-US" sz="1800" dirty="0">
                <a:solidFill>
                  <a:srgbClr val="000090"/>
                </a:solidFill>
                <a:latin typeface="Avenir Light"/>
                <a:cs typeface="Avenir Light"/>
              </a:rPr>
              <a:t> A Decision Tree that has continuous Target Variable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72027" y="3937581"/>
            <a:ext cx="5935853" cy="2341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000090"/>
                </a:solidFill>
                <a:latin typeface="Avenir Light"/>
                <a:cs typeface="Avenir Light"/>
              </a:rPr>
              <a:t>For e.g. Insurance company wants to find out whether the customer will pay policy premium(yes/no).</a:t>
            </a:r>
          </a:p>
          <a:p>
            <a:pPr>
              <a:lnSpc>
                <a:spcPct val="90000"/>
              </a:lnSpc>
            </a:pPr>
            <a:endParaRPr lang="en-US" sz="1800" dirty="0">
              <a:solidFill>
                <a:srgbClr val="000090"/>
              </a:solidFill>
              <a:latin typeface="Avenir Light"/>
              <a:cs typeface="Avenir Light"/>
            </a:endParaRPr>
          </a:p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000090"/>
                </a:solidFill>
                <a:latin typeface="Avenir Light"/>
                <a:cs typeface="Avenir Light"/>
              </a:rPr>
              <a:t>Here we know that customer is highly significant input variable and can be used in root node. </a:t>
            </a:r>
          </a:p>
          <a:p>
            <a:pPr>
              <a:lnSpc>
                <a:spcPct val="90000"/>
              </a:lnSpc>
            </a:pPr>
            <a:endParaRPr lang="en-US" sz="1800" dirty="0">
              <a:solidFill>
                <a:srgbClr val="000090"/>
              </a:solidFill>
              <a:latin typeface="Avenir Light"/>
              <a:cs typeface="Avenir Light"/>
            </a:endParaRPr>
          </a:p>
          <a:p>
            <a:pPr>
              <a:lnSpc>
                <a:spcPct val="90000"/>
              </a:lnSpc>
            </a:pPr>
            <a:r>
              <a:rPr lang="en-US" sz="1800" dirty="0">
                <a:solidFill>
                  <a:srgbClr val="000090"/>
                </a:solidFill>
                <a:latin typeface="Avenir Light"/>
                <a:cs typeface="Avenir Light"/>
              </a:rPr>
              <a:t>Hence, we will use other variables such as income, policy type, occupation to predict the value of continuous variable.</a:t>
            </a:r>
          </a:p>
        </p:txBody>
      </p:sp>
    </p:spTree>
    <p:extLst>
      <p:ext uri="{BB962C8B-B14F-4D97-AF65-F5344CB8AC3E}">
        <p14:creationId xmlns:p14="http://schemas.microsoft.com/office/powerpoint/2010/main" val="11908703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5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600"/>
              <a:t>Case Study - Wine quality production</a:t>
            </a:r>
            <a:endParaRPr sz="3600"/>
          </a:p>
        </p:txBody>
      </p:sp>
      <p:sp>
        <p:nvSpPr>
          <p:cNvPr id="245" name="Google Shape;245;p35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IN" b="1">
                <a:latin typeface="Calibri"/>
                <a:ea typeface="Calibri"/>
                <a:cs typeface="Calibri"/>
                <a:sym typeface="Calibri"/>
              </a:rPr>
              <a:t>Context</a:t>
            </a: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b="1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IN" sz="2400">
                <a:latin typeface="Calibri"/>
                <a:ea typeface="Calibri"/>
                <a:cs typeface="Calibri"/>
                <a:sym typeface="Calibri"/>
              </a:rPr>
              <a:t>The dataset is related to red variants of the Portuguese “Vinho Verde” wine. Due to privacy and logistic issues, only physicochemical (inputs) and sensory (output) variables are available ( eg: there is no data about grape types, wine brand, wine selling price, etc.)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IN" sz="2400">
                <a:latin typeface="Calibri"/>
                <a:ea typeface="Calibri"/>
                <a:cs typeface="Calibri"/>
                <a:sym typeface="Calibri"/>
              </a:rPr>
              <a:t>These datasets can be viewed as classification or regression tasks. The classes are ordered and not balanced (eg, there are much more normal wines than excellent or poor ones).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35"/>
          <p:cNvSpPr txBox="1">
            <a:spLocks noGrp="1"/>
          </p:cNvSpPr>
          <p:nvPr>
            <p:ph type="sldNum" idx="12"/>
          </p:nvPr>
        </p:nvSpPr>
        <p:spPr>
          <a:xfrm>
            <a:off x="8737600" y="6477000"/>
            <a:ext cx="28449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</a:pPr>
            <a:fld id="{00000000-1234-1234-1234-123412341234}" type="slidenum">
              <a:rPr lang="en-IN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6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36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IN" b="1"/>
              <a:t>Dataset</a:t>
            </a:r>
            <a:endParaRPr b="1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IN" sz="2400" u="sng">
                <a:solidFill>
                  <a:srgbClr val="337AB7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https://www.kaggle.com/uciml/red-wine-quality-cortez-et-al-2009</a:t>
            </a:r>
            <a:endParaRPr sz="2400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IN" sz="3000" b="1"/>
              <a:t>Problem Statement</a:t>
            </a:r>
            <a:endParaRPr sz="3000" b="1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 sz="3000" b="1"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IN" sz="2400">
                <a:latin typeface="Calibri"/>
                <a:ea typeface="Calibri"/>
                <a:cs typeface="Calibri"/>
                <a:sym typeface="Calibri"/>
              </a:rPr>
              <a:t>Wine Quality Prediction - Here, we will apply a method of assessing wine quality using a Decision Tree, and test it against the wine-quality dataset from the UC Irvine machine learning repository. The wine dataset is a classic and very easy multi-class classification dataset.  	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36"/>
          <p:cNvSpPr txBox="1">
            <a:spLocks noGrp="1"/>
          </p:cNvSpPr>
          <p:nvPr>
            <p:ph type="sldNum" idx="12"/>
          </p:nvPr>
        </p:nvSpPr>
        <p:spPr>
          <a:xfrm>
            <a:off x="8737600" y="6477000"/>
            <a:ext cx="28449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</a:pPr>
            <a:fld id="{00000000-1234-1234-1234-123412341234}" type="slidenum">
              <a:rPr lang="en-IN"/>
              <a:t>31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7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IN"/>
              <a:t>Data Attributes</a:t>
            </a:r>
            <a:endParaRPr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/>
          </a:p>
          <a:p>
            <a:pPr marL="457200" lvl="0" indent="-381000" algn="l" rtl="0">
              <a:spcBef>
                <a:spcPts val="64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-IN" sz="2400">
                <a:latin typeface="Calibri"/>
                <a:ea typeface="Calibri"/>
                <a:cs typeface="Calibri"/>
                <a:sym typeface="Calibri"/>
              </a:rPr>
              <a:t>Fixed Acidity                                             10. Sulphates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-IN" sz="2400">
                <a:latin typeface="Calibri"/>
                <a:ea typeface="Calibri"/>
                <a:cs typeface="Calibri"/>
                <a:sym typeface="Calibri"/>
              </a:rPr>
              <a:t>Volatile acidity                                          11. Alcohol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-IN" sz="2400">
                <a:latin typeface="Calibri"/>
                <a:ea typeface="Calibri"/>
                <a:cs typeface="Calibri"/>
                <a:sym typeface="Calibri"/>
              </a:rPr>
              <a:t>Citric acid                                                   12. Quality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-IN" sz="2400">
                <a:latin typeface="Calibri"/>
                <a:ea typeface="Calibri"/>
                <a:cs typeface="Calibri"/>
                <a:sym typeface="Calibri"/>
              </a:rPr>
              <a:t>Residual sugar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-IN" sz="2400">
                <a:latin typeface="Calibri"/>
                <a:ea typeface="Calibri"/>
                <a:cs typeface="Calibri"/>
                <a:sym typeface="Calibri"/>
              </a:rPr>
              <a:t>Chlorides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-IN" sz="2400">
                <a:latin typeface="Calibri"/>
                <a:ea typeface="Calibri"/>
                <a:cs typeface="Calibri"/>
                <a:sym typeface="Calibri"/>
              </a:rPr>
              <a:t>Free sulphur dioxide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-IN" sz="2400">
                <a:latin typeface="Calibri"/>
                <a:ea typeface="Calibri"/>
                <a:cs typeface="Calibri"/>
                <a:sym typeface="Calibri"/>
              </a:rPr>
              <a:t>Total sulphur dioxide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-IN" sz="2400">
                <a:latin typeface="Calibri"/>
                <a:ea typeface="Calibri"/>
                <a:cs typeface="Calibri"/>
                <a:sym typeface="Calibri"/>
              </a:rPr>
              <a:t>Density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AutoNum type="arabicPeriod"/>
            </a:pPr>
            <a:r>
              <a:rPr lang="en-IN" sz="2400">
                <a:latin typeface="Calibri"/>
                <a:ea typeface="Calibri"/>
                <a:cs typeface="Calibri"/>
                <a:sym typeface="Calibri"/>
              </a:rPr>
              <a:t>pH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37"/>
          <p:cNvSpPr txBox="1">
            <a:spLocks noGrp="1"/>
          </p:cNvSpPr>
          <p:nvPr>
            <p:ph type="sldNum" idx="12"/>
          </p:nvPr>
        </p:nvSpPr>
        <p:spPr>
          <a:xfrm>
            <a:off x="8737600" y="6477000"/>
            <a:ext cx="28449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</a:pPr>
            <a:fld id="{00000000-1234-1234-1234-123412341234}" type="slidenum">
              <a:rPr lang="en-IN"/>
              <a:t>32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8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38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IN"/>
              <a:t>Steps to follow</a:t>
            </a:r>
            <a:endParaRPr/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endParaRPr/>
          </a:p>
          <a:p>
            <a:pPr marL="457200" lvl="0" indent="-352425" algn="l" rtl="0">
              <a:spcBef>
                <a:spcPts val="640"/>
              </a:spcBef>
              <a:spcAft>
                <a:spcPts val="0"/>
              </a:spcAft>
              <a:buSzPts val="1950"/>
              <a:buFont typeface="Arial"/>
              <a:buAutoNum type="arabicPeriod"/>
            </a:pPr>
            <a:r>
              <a:rPr lang="en-IN" sz="1950">
                <a:latin typeface="Arial"/>
                <a:ea typeface="Arial"/>
                <a:cs typeface="Arial"/>
                <a:sym typeface="Arial"/>
              </a:rPr>
              <a:t>Import all necessary libraries and load the data</a:t>
            </a:r>
            <a:endParaRPr sz="1950">
              <a:latin typeface="Arial"/>
              <a:ea typeface="Arial"/>
              <a:cs typeface="Arial"/>
              <a:sym typeface="Arial"/>
            </a:endParaRPr>
          </a:p>
          <a:p>
            <a:pPr marL="457200" lvl="0" indent="-352425" algn="l" rtl="0">
              <a:spcBef>
                <a:spcPts val="0"/>
              </a:spcBef>
              <a:spcAft>
                <a:spcPts val="0"/>
              </a:spcAft>
              <a:buSzPts val="1950"/>
              <a:buFont typeface="Arial"/>
              <a:buAutoNum type="arabicPeriod"/>
            </a:pPr>
            <a:r>
              <a:rPr lang="en-IN" sz="1950">
                <a:latin typeface="Arial"/>
                <a:ea typeface="Arial"/>
                <a:cs typeface="Arial"/>
                <a:sym typeface="Arial"/>
              </a:rPr>
              <a:t>Print the descriptive statistics of each &amp; every column using describe() function</a:t>
            </a:r>
            <a:endParaRPr sz="1950">
              <a:latin typeface="Arial"/>
              <a:ea typeface="Arial"/>
              <a:cs typeface="Arial"/>
              <a:sym typeface="Arial"/>
            </a:endParaRPr>
          </a:p>
          <a:p>
            <a:pPr marL="457200" lvl="0" indent="-352425" algn="l" rtl="0">
              <a:spcBef>
                <a:spcPts val="0"/>
              </a:spcBef>
              <a:spcAft>
                <a:spcPts val="0"/>
              </a:spcAft>
              <a:buSzPts val="1950"/>
              <a:buFont typeface="Arial"/>
              <a:buAutoNum type="arabicPeriod"/>
            </a:pPr>
            <a:r>
              <a:rPr lang="en-IN" sz="1950">
                <a:latin typeface="Arial"/>
                <a:ea typeface="Arial"/>
                <a:cs typeface="Arial"/>
                <a:sym typeface="Arial"/>
              </a:rPr>
              <a:t>Using univariate analysis check the individual attributes for their basic statistic such as central values, spread, tails etc.</a:t>
            </a:r>
            <a:endParaRPr sz="1950">
              <a:latin typeface="Arial"/>
              <a:ea typeface="Arial"/>
              <a:cs typeface="Arial"/>
              <a:sym typeface="Arial"/>
            </a:endParaRPr>
          </a:p>
          <a:p>
            <a:pPr marL="457200" lvl="0" indent="-352425" algn="l" rtl="0">
              <a:spcBef>
                <a:spcPts val="0"/>
              </a:spcBef>
              <a:spcAft>
                <a:spcPts val="0"/>
              </a:spcAft>
              <a:buSzPts val="1950"/>
              <a:buFont typeface="Arial"/>
              <a:buAutoNum type="arabicPeriod"/>
            </a:pPr>
            <a:r>
              <a:rPr lang="en-IN" sz="1950">
                <a:latin typeface="Arial"/>
                <a:ea typeface="Arial"/>
                <a:cs typeface="Arial"/>
                <a:sym typeface="Arial"/>
              </a:rPr>
              <a:t>Use pairplots and correlation method to observe the relationship between different variables and state your insights.</a:t>
            </a:r>
            <a:endParaRPr sz="1950">
              <a:latin typeface="Arial"/>
              <a:ea typeface="Arial"/>
              <a:cs typeface="Arial"/>
              <a:sym typeface="Arial"/>
            </a:endParaRPr>
          </a:p>
          <a:p>
            <a:pPr marL="457200" lvl="0" indent="-352425" algn="l" rtl="0">
              <a:spcBef>
                <a:spcPts val="0"/>
              </a:spcBef>
              <a:spcAft>
                <a:spcPts val="0"/>
              </a:spcAft>
              <a:buSzPts val="1950"/>
              <a:buAutoNum type="arabicPeriod"/>
            </a:pPr>
            <a:r>
              <a:rPr lang="en-IN" sz="1950">
                <a:latin typeface="Arial"/>
                <a:ea typeface="Arial"/>
                <a:cs typeface="Arial"/>
                <a:sym typeface="Arial"/>
              </a:rPr>
              <a:t>Split the wine_df into training and test set in the ratio of 70:30 (Training:Test) based on dependent and independent variables.</a:t>
            </a:r>
            <a:endParaRPr sz="1950">
              <a:latin typeface="Arial"/>
              <a:ea typeface="Arial"/>
              <a:cs typeface="Arial"/>
              <a:sym typeface="Arial"/>
            </a:endParaRPr>
          </a:p>
          <a:p>
            <a:pPr marL="457200" lvl="0" indent="-352425" algn="l" rtl="0">
              <a:spcBef>
                <a:spcPts val="0"/>
              </a:spcBef>
              <a:spcAft>
                <a:spcPts val="0"/>
              </a:spcAft>
              <a:buSzPts val="1950"/>
              <a:buFont typeface="Arial"/>
              <a:buAutoNum type="arabicPeriod"/>
            </a:pPr>
            <a:r>
              <a:rPr lang="en-IN" sz="1950">
                <a:latin typeface="Arial"/>
                <a:ea typeface="Arial"/>
                <a:cs typeface="Arial"/>
                <a:sym typeface="Arial"/>
              </a:rPr>
              <a:t>Create the decision tree model using “entropy” method of finding the split columns and fit it to training data.</a:t>
            </a:r>
            <a:endParaRPr sz="195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38"/>
          <p:cNvSpPr txBox="1">
            <a:spLocks noGrp="1"/>
          </p:cNvSpPr>
          <p:nvPr>
            <p:ph type="sldNum" idx="12"/>
          </p:nvPr>
        </p:nvSpPr>
        <p:spPr>
          <a:xfrm>
            <a:off x="8737600" y="6477000"/>
            <a:ext cx="28449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</a:pPr>
            <a:fld id="{00000000-1234-1234-1234-123412341234}" type="slidenum">
              <a:rPr lang="en-IN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9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9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526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IN" sz="2400" dirty="0">
                <a:latin typeface="Calibri"/>
                <a:ea typeface="Calibri"/>
                <a:cs typeface="Calibri"/>
                <a:sym typeface="Calibri"/>
              </a:rPr>
              <a:t>7. Print the accuracy of the model &amp; print the confusion matrix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IN" sz="2400" dirty="0">
                <a:latin typeface="Calibri"/>
                <a:ea typeface="Calibri"/>
                <a:cs typeface="Calibri"/>
                <a:sym typeface="Calibri"/>
              </a:rPr>
              <a:t>8. Regularize the decision tree by limiting the max. depth of trees and print the    accuracy.</a:t>
            </a:r>
            <a:endParaRPr sz="2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39"/>
          <p:cNvSpPr txBox="1">
            <a:spLocks noGrp="1"/>
          </p:cNvSpPr>
          <p:nvPr>
            <p:ph type="sldNum" idx="12"/>
          </p:nvPr>
        </p:nvSpPr>
        <p:spPr>
          <a:xfrm>
            <a:off x="8737600" y="6477000"/>
            <a:ext cx="28449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</a:pPr>
            <a:fld id="{00000000-1234-1234-1234-123412341234}" type="slidenum">
              <a:rPr lang="en-IN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0"/>
          <p:cNvSpPr txBox="1"/>
          <p:nvPr/>
        </p:nvSpPr>
        <p:spPr>
          <a:xfrm>
            <a:off x="4219575" y="4572000"/>
            <a:ext cx="3454400" cy="923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imes New Roman"/>
              <a:buNone/>
            </a:pPr>
            <a:r>
              <a:rPr lang="en-IN" sz="5400" b="1" i="0" u="none" strike="noStrike" cap="none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Questions?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4" name="Google Shape;284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639050" y="3798887"/>
            <a:ext cx="3028950" cy="302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4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84325" y="1450975"/>
            <a:ext cx="4359275" cy="2663825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40"/>
          <p:cNvSpPr txBox="1"/>
          <p:nvPr/>
        </p:nvSpPr>
        <p:spPr>
          <a:xfrm>
            <a:off x="8737600" y="6356350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Candara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Decision tree structure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681181" y="1847185"/>
            <a:ext cx="6072184" cy="50108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72879" y="1198628"/>
            <a:ext cx="54713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rgbClr val="C00000"/>
                </a:solidFill>
                <a:latin typeface="Avenir Light"/>
                <a:cs typeface="Avenir Light"/>
              </a:rPr>
              <a:t>Root Node: </a:t>
            </a:r>
            <a:r>
              <a:rPr lang="x-none" sz="1600" dirty="0">
                <a:solidFill>
                  <a:srgbClr val="C00000"/>
                </a:solidFill>
                <a:latin typeface="Avenir Light"/>
                <a:cs typeface="Avenir Light"/>
              </a:rPr>
              <a:t>It represents entire population or sample and </a:t>
            </a:r>
          </a:p>
          <a:p>
            <a:pPr algn="ctr"/>
            <a:r>
              <a:rPr lang="x-none" sz="1600" dirty="0">
                <a:solidFill>
                  <a:srgbClr val="C00000"/>
                </a:solidFill>
                <a:latin typeface="Avenir Light"/>
                <a:cs typeface="Avenir Light"/>
              </a:rPr>
              <a:t>it is further divided in homogenous set</a:t>
            </a:r>
            <a:endParaRPr lang="en-US" sz="1600" dirty="0">
              <a:solidFill>
                <a:srgbClr val="C00000"/>
              </a:solidFill>
              <a:latin typeface="Avenir Light"/>
              <a:cs typeface="Avenir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7365" y="2216495"/>
            <a:ext cx="3284127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660066"/>
                </a:solidFill>
                <a:latin typeface="Avenir Light"/>
                <a:cs typeface="Avenir Light"/>
              </a:rPr>
              <a:t>Splitting: Process of Dividing a node in sub-nodes</a:t>
            </a:r>
          </a:p>
        </p:txBody>
      </p:sp>
      <p:sp>
        <p:nvSpPr>
          <p:cNvPr id="7" name="Rectangle 6"/>
          <p:cNvSpPr/>
          <p:nvPr/>
        </p:nvSpPr>
        <p:spPr>
          <a:xfrm>
            <a:off x="156896" y="3221283"/>
            <a:ext cx="353308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rgbClr val="FF0000"/>
                </a:solidFill>
                <a:latin typeface="Avenir Light"/>
                <a:cs typeface="Avenir Light"/>
              </a:rPr>
              <a:t>Decision Node: When a sub-node is divided in further sub-nodes,  then It is called Decision Node.</a:t>
            </a:r>
            <a:endParaRPr lang="en-US" sz="1600" b="1" dirty="0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8487" y="5494909"/>
            <a:ext cx="346372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rgbClr val="0000FF"/>
                </a:solidFill>
                <a:latin typeface="Avenir Light"/>
                <a:cs typeface="Avenir Light"/>
              </a:rPr>
              <a:t>Terminal Node: Nodes that do not split further are called Leaf or Terminal Node.</a:t>
            </a:r>
            <a:endParaRPr lang="en-US" sz="1600" b="1" dirty="0">
              <a:solidFill>
                <a:srgbClr val="0000FF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636930" y="2122618"/>
            <a:ext cx="3555070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rgbClr val="0000FF"/>
                </a:solidFill>
                <a:latin typeface="Avenir Light"/>
                <a:cs typeface="Avenir Light"/>
              </a:rPr>
              <a:t>Branch/Sub-Tree: A subsection of Entire Tree</a:t>
            </a:r>
            <a:endParaRPr lang="en-US" sz="1600" b="1" dirty="0">
              <a:solidFill>
                <a:srgbClr val="0000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026998" y="5705259"/>
            <a:ext cx="3463727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chemeClr val="accent6"/>
                </a:solidFill>
                <a:latin typeface="Avenir Light"/>
                <a:cs typeface="Avenir Light"/>
              </a:rPr>
              <a:t>Pruning: Removing a sub-node from a Decision Node results in Pruning </a:t>
            </a:r>
            <a:endParaRPr lang="en-US" sz="1600" b="1" dirty="0">
              <a:solidFill>
                <a:schemeClr val="accent6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634072" y="3255171"/>
            <a:ext cx="355507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rgbClr val="408002"/>
                </a:solidFill>
                <a:latin typeface="Avenir Light"/>
                <a:cs typeface="Avenir Light"/>
              </a:rPr>
              <a:t>Parent/Child Node: A Node that is divided in sub node is called Parent Node and sub-nodes are called Child of Parent Node. </a:t>
            </a:r>
            <a:endParaRPr lang="en-US" sz="1600" b="1" dirty="0">
              <a:solidFill>
                <a:srgbClr val="40800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2812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3AE48-0DD0-9F4A-85C5-5F27A270E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Decision Tree Structure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CF4B2C-0E0D-5040-9EF9-E7529890DE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44471" y="1153809"/>
            <a:ext cx="9661374" cy="5496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30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8772E-D700-E840-B6AE-B753D8102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</p:spPr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Industry Usage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4311ED-3026-B64C-ABFB-C40E0D317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7984" y="1417637"/>
            <a:ext cx="3028949" cy="22717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69830C4-2B86-824B-96AF-E89174DA3C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46362" t="44115" r="4618" b="6059"/>
          <a:stretch/>
        </p:blipFill>
        <p:spPr>
          <a:xfrm>
            <a:off x="4565238" y="1417637"/>
            <a:ext cx="3516724" cy="22717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05A8290-606D-F143-A2EE-30AA58143FCD}"/>
              </a:ext>
            </a:extLst>
          </p:cNvPr>
          <p:cNvSpPr txBox="1"/>
          <p:nvPr/>
        </p:nvSpPr>
        <p:spPr>
          <a:xfrm>
            <a:off x="9201150" y="3914775"/>
            <a:ext cx="16786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Direct Marketing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14AAD4-6EC2-F748-B748-AA909F14B458}"/>
              </a:ext>
            </a:extLst>
          </p:cNvPr>
          <p:cNvSpPr txBox="1"/>
          <p:nvPr/>
        </p:nvSpPr>
        <p:spPr>
          <a:xfrm>
            <a:off x="5536842" y="3910429"/>
            <a:ext cx="17107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Churn Prediction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87B164-4B57-F746-97A3-DF4C03CA99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003" y="1417637"/>
            <a:ext cx="4322767" cy="239075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83767F2-0284-2C43-86BC-37A9C24F943B}"/>
              </a:ext>
            </a:extLst>
          </p:cNvPr>
          <p:cNvSpPr txBox="1"/>
          <p:nvPr/>
        </p:nvSpPr>
        <p:spPr>
          <a:xfrm>
            <a:off x="1102955" y="3910429"/>
            <a:ext cx="14830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Credit Scoring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023FFAF-0C74-AF41-8A38-42FD5BCF36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37032" y="4257148"/>
            <a:ext cx="3469215" cy="217105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2A52C3E-0F4B-F044-BD15-41836D20FF44}"/>
              </a:ext>
            </a:extLst>
          </p:cNvPr>
          <p:cNvSpPr txBox="1"/>
          <p:nvPr/>
        </p:nvSpPr>
        <p:spPr>
          <a:xfrm>
            <a:off x="8832929" y="6487131"/>
            <a:ext cx="27494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Credit Card Fraud Detection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18F19C-3240-BF4A-9C94-5DE60C4550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91644" y="3771692"/>
            <a:ext cx="3028949" cy="29027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EF6DE6C-4209-4143-8A34-222A692B7F2A}"/>
              </a:ext>
            </a:extLst>
          </p:cNvPr>
          <p:cNvSpPr txBox="1"/>
          <p:nvPr/>
        </p:nvSpPr>
        <p:spPr>
          <a:xfrm>
            <a:off x="2874263" y="6505158"/>
            <a:ext cx="23743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Recommender Systems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59AD831-2A2D-AC4D-B8CA-1D68BB74F6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43685" y="4619559"/>
            <a:ext cx="2743200" cy="120700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65335C9-63BA-F34C-9E8C-A8D41460840F}"/>
              </a:ext>
            </a:extLst>
          </p:cNvPr>
          <p:cNvSpPr txBox="1"/>
          <p:nvPr/>
        </p:nvSpPr>
        <p:spPr>
          <a:xfrm>
            <a:off x="6270102" y="5940189"/>
            <a:ext cx="17780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70C0"/>
                </a:solidFill>
              </a:rPr>
              <a:t>Medical Sciences</a:t>
            </a:r>
          </a:p>
        </p:txBody>
      </p:sp>
    </p:spTree>
    <p:extLst>
      <p:ext uri="{BB962C8B-B14F-4D97-AF65-F5344CB8AC3E}">
        <p14:creationId xmlns:p14="http://schemas.microsoft.com/office/powerpoint/2010/main" val="2520945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8205"/>
            <a:ext cx="7713870" cy="1143000"/>
          </a:xfrm>
        </p:spPr>
        <p:txBody>
          <a:bodyPr/>
          <a:lstStyle/>
          <a:p>
            <a:r>
              <a:rPr lang="en-US" sz="3600" dirty="0">
                <a:solidFill>
                  <a:srgbClr val="00B0F0"/>
                </a:solidFill>
              </a:rPr>
              <a:t>Maths behind Decision Tree - Entropy</a:t>
            </a:r>
          </a:p>
        </p:txBody>
      </p:sp>
      <p:pic>
        <p:nvPicPr>
          <p:cNvPr id="4" name="Picture 3" descr="Screen Shot 2018-06-28 at 12.13.1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4383" y="2256261"/>
            <a:ext cx="3671581" cy="314091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15470" y="1367699"/>
            <a:ext cx="11161059" cy="1592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1800" dirty="0">
                <a:latin typeface="Arial"/>
                <a:cs typeface="Arial"/>
              </a:rPr>
              <a:t>There are two algorithm for the construction of Decision Tree </a:t>
            </a:r>
            <a:r>
              <a:rPr lang="mr-IN" sz="1800" dirty="0">
                <a:latin typeface="Arial"/>
                <a:cs typeface="Arial"/>
              </a:rPr>
              <a:t>–</a:t>
            </a:r>
            <a:r>
              <a:rPr lang="en-US" sz="1800" dirty="0">
                <a:latin typeface="Arial"/>
                <a:cs typeface="Arial"/>
              </a:rPr>
              <a:t> </a:t>
            </a:r>
            <a:r>
              <a:rPr lang="en-US" sz="1800" dirty="0">
                <a:solidFill>
                  <a:srgbClr val="408002"/>
                </a:solidFill>
                <a:latin typeface="Arial"/>
                <a:cs typeface="Arial"/>
              </a:rPr>
              <a:t>Gini Index </a:t>
            </a:r>
            <a:r>
              <a:rPr lang="en-US" sz="1800" dirty="0">
                <a:latin typeface="Arial"/>
                <a:cs typeface="Arial"/>
              </a:rPr>
              <a:t>&amp; </a:t>
            </a:r>
            <a:r>
              <a:rPr lang="en-US" sz="1800" dirty="0">
                <a:solidFill>
                  <a:schemeClr val="accent3"/>
                </a:solidFill>
                <a:latin typeface="Arial"/>
                <a:cs typeface="Arial"/>
              </a:rPr>
              <a:t>ID 3 (Iterative Dichotomiser -3</a:t>
            </a:r>
            <a:r>
              <a:rPr lang="en-US" sz="1800" dirty="0">
                <a:latin typeface="Arial"/>
                <a:cs typeface="Arial"/>
              </a:rPr>
              <a:t>)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latin typeface="Arial"/>
                <a:cs typeface="Arial"/>
              </a:rPr>
              <a:t>Here will focus on ID3. It used </a:t>
            </a:r>
            <a:r>
              <a:rPr lang="en-US" sz="1800" dirty="0">
                <a:solidFill>
                  <a:srgbClr val="FF0000"/>
                </a:solidFill>
                <a:latin typeface="Arial"/>
                <a:cs typeface="Arial"/>
              </a:rPr>
              <a:t>Entropy</a:t>
            </a:r>
            <a:r>
              <a:rPr lang="en-US" sz="1800" dirty="0">
                <a:latin typeface="Arial"/>
                <a:cs typeface="Arial"/>
              </a:rPr>
              <a:t> and </a:t>
            </a:r>
            <a:r>
              <a:rPr lang="en-US" sz="1800" dirty="0">
                <a:solidFill>
                  <a:srgbClr val="3366FF"/>
                </a:solidFill>
                <a:latin typeface="Arial"/>
                <a:cs typeface="Arial"/>
              </a:rPr>
              <a:t>Information Gain </a:t>
            </a:r>
            <a:r>
              <a:rPr lang="en-US" sz="1800" dirty="0">
                <a:latin typeface="Arial"/>
                <a:cs typeface="Arial"/>
              </a:rPr>
              <a:t>as Metrics. So now we are going to find out the Root Node basis ID3 Algorithm.</a:t>
            </a:r>
          </a:p>
          <a:p>
            <a:pPr>
              <a:lnSpc>
                <a:spcPct val="110000"/>
              </a:lnSpc>
            </a:pPr>
            <a:endParaRPr lang="en-US" sz="1800" b="1" dirty="0">
              <a:latin typeface="Arial"/>
              <a:cs typeface="Arial"/>
            </a:endParaRPr>
          </a:p>
          <a:p>
            <a:pPr>
              <a:lnSpc>
                <a:spcPct val="110000"/>
              </a:lnSpc>
            </a:pPr>
            <a:r>
              <a:rPr lang="en-US" sz="1800" b="1" dirty="0">
                <a:latin typeface="Arial"/>
                <a:cs typeface="Arial"/>
              </a:rPr>
              <a:t>Entropy </a:t>
            </a:r>
            <a:r>
              <a:rPr lang="mr-IN" sz="1800" dirty="0">
                <a:latin typeface="Arial"/>
                <a:cs typeface="Arial"/>
              </a:rPr>
              <a:t>–</a:t>
            </a:r>
            <a:r>
              <a:rPr lang="en-US" sz="1800" dirty="0">
                <a:latin typeface="Arial"/>
                <a:cs typeface="Arial"/>
              </a:rPr>
              <a:t> It is the measure of uncertainty/impurity in the data.</a:t>
            </a:r>
            <a:endParaRPr lang="en-US" sz="1800" b="1" dirty="0">
              <a:latin typeface="Arial"/>
              <a:cs typeface="Arial"/>
            </a:endParaRPr>
          </a:p>
        </p:txBody>
      </p:sp>
      <p:pic>
        <p:nvPicPr>
          <p:cNvPr id="6" name="Picture 5" descr="entropy formula.png"/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478" y="2979852"/>
            <a:ext cx="3937747" cy="91821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2919" y="3867815"/>
            <a:ext cx="62752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i="1" dirty="0"/>
              <a:t>H </a:t>
            </a:r>
            <a:r>
              <a:rPr lang="mr-IN" sz="1800" i="1" dirty="0"/>
              <a:t>–</a:t>
            </a:r>
            <a:r>
              <a:rPr lang="en-US" sz="1800" i="1" dirty="0"/>
              <a:t> Entropy</a:t>
            </a:r>
          </a:p>
          <a:p>
            <a:r>
              <a:rPr lang="en-US" sz="1800" i="1" dirty="0" err="1"/>
              <a:t>i</a:t>
            </a:r>
            <a:r>
              <a:rPr lang="en-US" sz="1800" i="1" dirty="0"/>
              <a:t> </a:t>
            </a:r>
            <a:r>
              <a:rPr lang="mr-IN" sz="1800" i="1" dirty="0"/>
              <a:t>–</a:t>
            </a:r>
            <a:r>
              <a:rPr lang="en-US" sz="1800" i="1" dirty="0"/>
              <a:t> Set of classes in Data set</a:t>
            </a:r>
          </a:p>
          <a:p>
            <a:r>
              <a:rPr lang="en-US" sz="1800" i="1" dirty="0"/>
              <a:t>p(</a:t>
            </a:r>
            <a:r>
              <a:rPr lang="en-US" sz="1800" i="1" dirty="0" err="1"/>
              <a:t>i</a:t>
            </a:r>
            <a:r>
              <a:rPr lang="en-US" sz="1800" i="1" dirty="0"/>
              <a:t>) -  proportion of no of elements of </a:t>
            </a:r>
            <a:r>
              <a:rPr lang="en-US" sz="1800" i="1" dirty="0" err="1"/>
              <a:t>i</a:t>
            </a:r>
            <a:r>
              <a:rPr lang="en-US" sz="1800" i="1" dirty="0"/>
              <a:t> in Dataset (S)</a:t>
            </a:r>
          </a:p>
          <a:p>
            <a:r>
              <a:rPr lang="en-US" sz="1800" i="1" dirty="0"/>
              <a:t>S </a:t>
            </a:r>
            <a:r>
              <a:rPr lang="mr-IN" sz="1800" i="1" dirty="0"/>
              <a:t>–</a:t>
            </a:r>
            <a:r>
              <a:rPr lang="en-US" sz="1800" i="1" dirty="0"/>
              <a:t> current dataset. For e.g. Basketball Data</a:t>
            </a:r>
          </a:p>
          <a:p>
            <a:endParaRPr lang="en-US" sz="1800" i="1" dirty="0"/>
          </a:p>
        </p:txBody>
      </p:sp>
      <p:sp>
        <p:nvSpPr>
          <p:cNvPr id="8" name="TextBox 7"/>
          <p:cNvSpPr txBox="1"/>
          <p:nvPr/>
        </p:nvSpPr>
        <p:spPr>
          <a:xfrm>
            <a:off x="329750" y="5999897"/>
            <a:ext cx="104144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Remember that for a Binary Classification Problem if all examples are +ve or all are </a:t>
            </a:r>
            <a:r>
              <a:rPr lang="mr-IN" sz="1800" dirty="0">
                <a:solidFill>
                  <a:srgbClr val="FF0000"/>
                </a:solidFill>
              </a:rPr>
              <a:t>–</a:t>
            </a:r>
            <a:r>
              <a:rPr lang="en-US" sz="1800" dirty="0">
                <a:solidFill>
                  <a:srgbClr val="FF0000"/>
                </a:solidFill>
              </a:rPr>
              <a:t>ve then entropy will be 0 i.e. low. If half of the examples are +ve and half are </a:t>
            </a:r>
            <a:r>
              <a:rPr lang="mr-IN" sz="1800" dirty="0">
                <a:solidFill>
                  <a:srgbClr val="FF0000"/>
                </a:solidFill>
              </a:rPr>
              <a:t>–</a:t>
            </a:r>
            <a:r>
              <a:rPr lang="en-US" sz="1800" dirty="0">
                <a:solidFill>
                  <a:srgbClr val="FF0000"/>
                </a:solidFill>
              </a:rPr>
              <a:t>ve then entropy is One i.e. high. </a:t>
            </a:r>
          </a:p>
        </p:txBody>
      </p:sp>
      <p:sp>
        <p:nvSpPr>
          <p:cNvPr id="5" name="Rectangle 4"/>
          <p:cNvSpPr/>
          <p:nvPr/>
        </p:nvSpPr>
        <p:spPr>
          <a:xfrm>
            <a:off x="6381350" y="3673695"/>
            <a:ext cx="1259477" cy="81870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 B B</a:t>
            </a:r>
          </a:p>
          <a:p>
            <a:pPr algn="ctr"/>
            <a:r>
              <a:rPr lang="en-US" dirty="0"/>
              <a:t>R R</a:t>
            </a:r>
          </a:p>
        </p:txBody>
      </p:sp>
      <p:sp>
        <p:nvSpPr>
          <p:cNvPr id="9" name="Rectangle 8"/>
          <p:cNvSpPr/>
          <p:nvPr/>
        </p:nvSpPr>
        <p:spPr>
          <a:xfrm>
            <a:off x="5683603" y="4770760"/>
            <a:ext cx="1259477" cy="818708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 B B</a:t>
            </a:r>
          </a:p>
        </p:txBody>
      </p:sp>
      <p:sp>
        <p:nvSpPr>
          <p:cNvPr id="10" name="Rectangle 9"/>
          <p:cNvSpPr/>
          <p:nvPr/>
        </p:nvSpPr>
        <p:spPr>
          <a:xfrm>
            <a:off x="7063993" y="4776211"/>
            <a:ext cx="1259477" cy="81870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 R</a:t>
            </a:r>
          </a:p>
        </p:txBody>
      </p:sp>
    </p:spTree>
    <p:extLst>
      <p:ext uri="{BB962C8B-B14F-4D97-AF65-F5344CB8AC3E}">
        <p14:creationId xmlns:p14="http://schemas.microsoft.com/office/powerpoint/2010/main" val="2481613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554933" y="3943995"/>
            <a:ext cx="2657818" cy="406009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4933" y="192410"/>
            <a:ext cx="10972800" cy="1143000"/>
          </a:xfrm>
        </p:spPr>
        <p:txBody>
          <a:bodyPr/>
          <a:lstStyle/>
          <a:p>
            <a:r>
              <a:rPr lang="x-none" sz="4000">
                <a:solidFill>
                  <a:srgbClr val="00B0F0"/>
                </a:solidFill>
              </a:rPr>
              <a:t>Entropy calculation</a:t>
            </a:r>
            <a:r>
              <a:rPr lang="en-US" sz="4000" dirty="0">
                <a:solidFill>
                  <a:srgbClr val="00B0F0"/>
                </a:solidFill>
              </a:rPr>
              <a:t>: </a:t>
            </a:r>
            <a:r>
              <a:rPr lang="x-none" sz="4000">
                <a:solidFill>
                  <a:srgbClr val="00B0F0"/>
                </a:solidFill>
              </a:rPr>
              <a:t>basketball </a:t>
            </a:r>
            <a:r>
              <a:rPr lang="x-none" sz="4000" dirty="0">
                <a:solidFill>
                  <a:srgbClr val="00B0F0"/>
                </a:solidFill>
              </a:rPr>
              <a:t>data</a:t>
            </a:r>
            <a:endParaRPr lang="en-US" sz="4000" dirty="0">
              <a:solidFill>
                <a:srgbClr val="00B0F0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469148" y="1224552"/>
            <a:ext cx="3974134" cy="3083461"/>
            <a:chOff x="285682" y="1942353"/>
            <a:chExt cx="4190038" cy="3379057"/>
          </a:xfrm>
        </p:grpSpPr>
        <p:sp>
          <p:nvSpPr>
            <p:cNvPr id="3" name="TextBox 2"/>
            <p:cNvSpPr txBox="1"/>
            <p:nvPr/>
          </p:nvSpPr>
          <p:spPr>
            <a:xfrm>
              <a:off x="478116" y="1942353"/>
              <a:ext cx="3997604" cy="7430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x-none" sz="1800" dirty="0">
                  <a:solidFill>
                    <a:srgbClr val="3366FF"/>
                  </a:solidFill>
                  <a:latin typeface="Arial"/>
                  <a:cs typeface="Arial"/>
                </a:rPr>
                <a:t>Step1: Find the Entropy of </a:t>
              </a:r>
              <a:r>
                <a:rPr lang="x-none" sz="1800">
                  <a:solidFill>
                    <a:srgbClr val="3366FF"/>
                  </a:solidFill>
                  <a:latin typeface="Arial"/>
                  <a:cs typeface="Arial"/>
                </a:rPr>
                <a:t>the </a:t>
              </a:r>
              <a:r>
                <a:rPr lang="en-US" sz="1800" dirty="0">
                  <a:solidFill>
                    <a:srgbClr val="3366FF"/>
                  </a:solidFill>
                  <a:latin typeface="Arial"/>
                  <a:cs typeface="Arial"/>
                </a:rPr>
                <a:t>target</a:t>
              </a:r>
              <a:endParaRPr lang="x-none" sz="1800" dirty="0">
                <a:solidFill>
                  <a:srgbClr val="3366FF"/>
                </a:solidFill>
                <a:latin typeface="Arial"/>
                <a:cs typeface="Arial"/>
              </a:endParaRPr>
            </a:p>
          </p:txBody>
        </p:sp>
        <p:pic>
          <p:nvPicPr>
            <p:cNvPr id="6" name="Picture 5" descr="entropy formula.png"/>
            <p:cNvPicPr>
              <a:picLocks noChangeAspect="1"/>
            </p:cNvPicPr>
            <p:nvPr/>
          </p:nvPicPr>
          <p:blipFill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50000"/>
                      </a14:imgEffect>
                      <a14:imgEffect>
                        <a14:saturation sat="3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1505" y="2356247"/>
              <a:ext cx="3609694" cy="710601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285682" y="3068158"/>
              <a:ext cx="3889926" cy="22532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x-none" sz="1800" dirty="0">
                  <a:latin typeface="Arial"/>
                  <a:cs typeface="Arial"/>
                </a:rPr>
                <a:t>C = {</a:t>
              </a:r>
              <a:r>
                <a:rPr lang="x-none" sz="1800" b="1" dirty="0">
                  <a:solidFill>
                    <a:srgbClr val="408002"/>
                  </a:solidFill>
                  <a:latin typeface="Arial"/>
                  <a:cs typeface="Arial"/>
                </a:rPr>
                <a:t>yes</a:t>
              </a:r>
              <a:r>
                <a:rPr lang="x-none" sz="1800" dirty="0">
                  <a:latin typeface="Arial"/>
                  <a:cs typeface="Arial"/>
                </a:rPr>
                <a:t>,</a:t>
              </a:r>
              <a:r>
                <a:rPr lang="x-none" sz="1800" b="1" dirty="0">
                  <a:solidFill>
                    <a:srgbClr val="FF0000"/>
                  </a:solidFill>
                  <a:latin typeface="Arial"/>
                  <a:cs typeface="Arial"/>
                </a:rPr>
                <a:t>no</a:t>
              </a:r>
              <a:r>
                <a:rPr lang="x-none" sz="1800" dirty="0">
                  <a:latin typeface="Arial"/>
                  <a:cs typeface="Arial"/>
                </a:rPr>
                <a:t>}</a:t>
              </a:r>
              <a:endParaRPr lang="en-US" sz="1800" dirty="0">
                <a:latin typeface="Arial"/>
                <a:cs typeface="Arial"/>
              </a:endParaRPr>
            </a:p>
            <a:p>
              <a:pPr>
                <a:lnSpc>
                  <a:spcPct val="120000"/>
                </a:lnSpc>
              </a:pPr>
              <a:r>
                <a:rPr lang="x-none" sz="1800" dirty="0">
                  <a:latin typeface="Arial"/>
                  <a:cs typeface="Arial"/>
                </a:rPr>
                <a:t>Total Observations </a:t>
              </a:r>
              <a:r>
                <a:rPr lang="mr-IN" sz="1800" dirty="0">
                  <a:latin typeface="Arial"/>
                  <a:cs typeface="Arial"/>
                </a:rPr>
                <a:t>–</a:t>
              </a:r>
              <a:r>
                <a:rPr lang="x-none" sz="1800" dirty="0">
                  <a:latin typeface="Arial"/>
                  <a:cs typeface="Arial"/>
                </a:rPr>
                <a:t> 14. </a:t>
              </a:r>
              <a:r>
                <a:rPr lang="x-none" sz="1800" b="1" dirty="0">
                  <a:solidFill>
                    <a:srgbClr val="408002"/>
                  </a:solidFill>
                  <a:latin typeface="Arial"/>
                  <a:cs typeface="Arial"/>
                </a:rPr>
                <a:t>09</a:t>
              </a:r>
              <a:r>
                <a:rPr lang="x-none" sz="1800" dirty="0">
                  <a:latin typeface="Arial"/>
                  <a:cs typeface="Arial"/>
                </a:rPr>
                <a:t> are classified as </a:t>
              </a:r>
              <a:r>
                <a:rPr lang="x-none" sz="1800" b="1" dirty="0">
                  <a:solidFill>
                    <a:srgbClr val="408002"/>
                  </a:solidFill>
                  <a:latin typeface="Arial"/>
                  <a:cs typeface="Arial"/>
                </a:rPr>
                <a:t>Yes</a:t>
              </a:r>
              <a:r>
                <a:rPr lang="x-none" sz="1800" dirty="0">
                  <a:latin typeface="Arial"/>
                  <a:cs typeface="Arial"/>
                </a:rPr>
                <a:t> and </a:t>
              </a:r>
              <a:r>
                <a:rPr lang="x-none" sz="1800" b="1" dirty="0">
                  <a:solidFill>
                    <a:srgbClr val="FF0000"/>
                  </a:solidFill>
                  <a:latin typeface="Arial"/>
                  <a:cs typeface="Arial"/>
                </a:rPr>
                <a:t>5</a:t>
              </a:r>
              <a:r>
                <a:rPr lang="x-none" sz="1800" dirty="0">
                  <a:latin typeface="Arial"/>
                  <a:cs typeface="Arial"/>
                </a:rPr>
                <a:t> as </a:t>
              </a:r>
              <a:r>
                <a:rPr lang="x-none" sz="1800" b="1" dirty="0">
                  <a:solidFill>
                    <a:srgbClr val="FF0000"/>
                  </a:solidFill>
                  <a:latin typeface="Arial"/>
                  <a:cs typeface="Arial"/>
                </a:rPr>
                <a:t>No</a:t>
              </a:r>
              <a:endParaRPr lang="x-none" sz="1800" dirty="0">
                <a:latin typeface="Arial"/>
                <a:cs typeface="Arial"/>
              </a:endParaRPr>
            </a:p>
            <a:p>
              <a:pPr>
                <a:lnSpc>
                  <a:spcPct val="120000"/>
                </a:lnSpc>
              </a:pPr>
              <a:r>
                <a:rPr lang="en-US" sz="1800" dirty="0">
                  <a:latin typeface="Arial"/>
                  <a:cs typeface="Arial"/>
                </a:rPr>
                <a:t>p</a:t>
              </a:r>
              <a:r>
                <a:rPr lang="x-none" sz="1800" dirty="0">
                  <a:latin typeface="Arial"/>
                  <a:cs typeface="Arial"/>
                </a:rPr>
                <a:t>yes = -(</a:t>
              </a:r>
              <a:r>
                <a:rPr lang="x-none" sz="1800" b="1" dirty="0">
                  <a:solidFill>
                    <a:srgbClr val="008000"/>
                  </a:solidFill>
                  <a:latin typeface="Arial"/>
                  <a:cs typeface="Arial"/>
                </a:rPr>
                <a:t>9</a:t>
              </a:r>
              <a:r>
                <a:rPr lang="x-none" sz="1800" dirty="0">
                  <a:latin typeface="Arial"/>
                  <a:cs typeface="Arial"/>
                </a:rPr>
                <a:t>/14) * log2(</a:t>
              </a:r>
              <a:r>
                <a:rPr lang="x-none" sz="1800" b="1" dirty="0">
                  <a:solidFill>
                    <a:srgbClr val="008000"/>
                  </a:solidFill>
                  <a:latin typeface="Arial"/>
                  <a:cs typeface="Arial"/>
                </a:rPr>
                <a:t>9</a:t>
              </a:r>
              <a:r>
                <a:rPr lang="x-none" sz="1800" dirty="0">
                  <a:latin typeface="Arial"/>
                  <a:cs typeface="Arial"/>
                </a:rPr>
                <a:t>/14) = </a:t>
              </a:r>
              <a:r>
                <a:rPr lang="x-none" sz="1800" b="1" dirty="0">
                  <a:solidFill>
                    <a:srgbClr val="008000"/>
                  </a:solidFill>
                  <a:latin typeface="Arial"/>
                  <a:cs typeface="Arial"/>
                </a:rPr>
                <a:t>0.41</a:t>
              </a:r>
            </a:p>
            <a:p>
              <a:pPr>
                <a:lnSpc>
                  <a:spcPct val="120000"/>
                </a:lnSpc>
              </a:pPr>
              <a:r>
                <a:rPr lang="en-US" sz="1800" dirty="0">
                  <a:latin typeface="Arial"/>
                  <a:cs typeface="Arial"/>
                </a:rPr>
                <a:t>p</a:t>
              </a:r>
              <a:r>
                <a:rPr lang="x-none" sz="1800" dirty="0">
                  <a:latin typeface="Arial"/>
                  <a:cs typeface="Arial"/>
                </a:rPr>
                <a:t>no = -(</a:t>
              </a:r>
              <a:r>
                <a:rPr lang="x-none" sz="1800" b="1" dirty="0">
                  <a:solidFill>
                    <a:srgbClr val="FF0000"/>
                  </a:solidFill>
                  <a:latin typeface="Arial"/>
                  <a:cs typeface="Arial"/>
                </a:rPr>
                <a:t>5</a:t>
              </a:r>
              <a:r>
                <a:rPr lang="x-none" sz="1800" dirty="0">
                  <a:latin typeface="Arial"/>
                  <a:cs typeface="Arial"/>
                </a:rPr>
                <a:t>/14) * log2(</a:t>
              </a:r>
              <a:r>
                <a:rPr lang="x-none" sz="1800" b="1" dirty="0">
                  <a:solidFill>
                    <a:srgbClr val="FF0000"/>
                  </a:solidFill>
                  <a:latin typeface="Arial"/>
                  <a:cs typeface="Arial"/>
                </a:rPr>
                <a:t>5</a:t>
              </a:r>
              <a:r>
                <a:rPr lang="x-none" sz="1800" dirty="0">
                  <a:latin typeface="Arial"/>
                  <a:cs typeface="Arial"/>
                </a:rPr>
                <a:t>/14) = </a:t>
              </a:r>
              <a:r>
                <a:rPr lang="x-none" sz="1800" b="1" dirty="0">
                  <a:solidFill>
                    <a:srgbClr val="FF0000"/>
                  </a:solidFill>
                  <a:latin typeface="Arial"/>
                  <a:cs typeface="Arial"/>
                </a:rPr>
                <a:t>0.53</a:t>
              </a:r>
            </a:p>
            <a:p>
              <a:pPr>
                <a:lnSpc>
                  <a:spcPct val="120000"/>
                </a:lnSpc>
              </a:pPr>
              <a:r>
                <a:rPr lang="en-US" sz="1800" dirty="0">
                  <a:solidFill>
                    <a:srgbClr val="000090"/>
                  </a:solidFill>
                  <a:latin typeface="Arial"/>
                  <a:cs typeface="Arial"/>
                </a:rPr>
                <a:t> </a:t>
              </a:r>
              <a:r>
                <a:rPr lang="en-US" sz="1800" dirty="0">
                  <a:solidFill>
                    <a:schemeClr val="tx1"/>
                  </a:solidFill>
                  <a:latin typeface="Arial"/>
                  <a:cs typeface="Arial"/>
                </a:rPr>
                <a:t>E(S) = pyes +pno = 0.94</a:t>
              </a: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393171" y="4539306"/>
            <a:ext cx="3802564" cy="678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x-none" sz="1800" dirty="0">
                <a:solidFill>
                  <a:srgbClr val="3366FF"/>
                </a:solidFill>
                <a:latin typeface="Arial"/>
                <a:cs typeface="Arial"/>
              </a:rPr>
              <a:t>Step2: Calc. Entropy &amp; Information Gain for Every Feature.</a:t>
            </a:r>
          </a:p>
        </p:txBody>
      </p:sp>
      <p:pic>
        <p:nvPicPr>
          <p:cNvPr id="14" name="Picture 13" descr="entropy formula.png"/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476" y="5254636"/>
            <a:ext cx="3253579" cy="673782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34357" y="6042126"/>
            <a:ext cx="6817169" cy="678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1800" dirty="0">
                <a:latin typeface="Arial"/>
                <a:cs typeface="Arial"/>
              </a:rPr>
              <a:t>C(Outlook=Sunny) = </a:t>
            </a:r>
            <a:r>
              <a:rPr lang="en-US" sz="1800" dirty="0">
                <a:solidFill>
                  <a:srgbClr val="408002"/>
                </a:solidFill>
                <a:latin typeface="Arial"/>
                <a:cs typeface="Arial"/>
              </a:rPr>
              <a:t>02</a:t>
            </a:r>
            <a:r>
              <a:rPr lang="en-US" sz="1800" dirty="0">
                <a:latin typeface="Arial"/>
                <a:cs typeface="Arial"/>
              </a:rPr>
              <a:t> Yes and </a:t>
            </a:r>
            <a:r>
              <a:rPr lang="en-US" sz="1800" dirty="0">
                <a:solidFill>
                  <a:srgbClr val="FF0000"/>
                </a:solidFill>
                <a:latin typeface="Arial"/>
                <a:cs typeface="Arial"/>
              </a:rPr>
              <a:t>03</a:t>
            </a:r>
            <a:r>
              <a:rPr lang="en-US" sz="1800" dirty="0">
                <a:latin typeface="Arial"/>
                <a:cs typeface="Arial"/>
              </a:rPr>
              <a:t> No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latin typeface="Arial"/>
                <a:cs typeface="Arial"/>
              </a:rPr>
              <a:t>E(Outlook=Sunny) = [-(</a:t>
            </a:r>
            <a:r>
              <a:rPr lang="en-US" sz="1800" dirty="0">
                <a:solidFill>
                  <a:srgbClr val="408002"/>
                </a:solidFill>
                <a:latin typeface="Arial"/>
                <a:cs typeface="Arial"/>
              </a:rPr>
              <a:t>2</a:t>
            </a:r>
            <a:r>
              <a:rPr lang="en-US" sz="1800" dirty="0">
                <a:latin typeface="Arial"/>
                <a:cs typeface="Arial"/>
              </a:rPr>
              <a:t>/5)*log2(</a:t>
            </a:r>
            <a:r>
              <a:rPr lang="en-US" sz="1800" dirty="0">
                <a:solidFill>
                  <a:srgbClr val="408002"/>
                </a:solidFill>
                <a:latin typeface="Arial"/>
                <a:cs typeface="Arial"/>
              </a:rPr>
              <a:t>2</a:t>
            </a:r>
            <a:r>
              <a:rPr lang="en-US" sz="1800" dirty="0">
                <a:latin typeface="Arial"/>
                <a:cs typeface="Arial"/>
              </a:rPr>
              <a:t>/5) </a:t>
            </a:r>
            <a:r>
              <a:rPr lang="mr-IN" sz="1800" dirty="0">
                <a:latin typeface="Arial"/>
                <a:cs typeface="Arial"/>
              </a:rPr>
              <a:t>–</a:t>
            </a:r>
            <a:r>
              <a:rPr lang="en-US" sz="1800" dirty="0">
                <a:latin typeface="Arial"/>
                <a:cs typeface="Arial"/>
              </a:rPr>
              <a:t> (</a:t>
            </a:r>
            <a:r>
              <a:rPr lang="en-US" sz="1800" dirty="0">
                <a:solidFill>
                  <a:srgbClr val="FF0000"/>
                </a:solidFill>
                <a:latin typeface="Arial"/>
                <a:cs typeface="Arial"/>
              </a:rPr>
              <a:t>3</a:t>
            </a:r>
            <a:r>
              <a:rPr lang="en-US" sz="1800" dirty="0">
                <a:latin typeface="Arial"/>
                <a:cs typeface="Arial"/>
              </a:rPr>
              <a:t>/5)*log2(</a:t>
            </a:r>
            <a:r>
              <a:rPr lang="en-US" sz="1800" dirty="0">
                <a:solidFill>
                  <a:srgbClr val="FF0000"/>
                </a:solidFill>
                <a:latin typeface="Arial"/>
                <a:cs typeface="Arial"/>
              </a:rPr>
              <a:t>3</a:t>
            </a:r>
            <a:r>
              <a:rPr lang="en-US" sz="1800" dirty="0">
                <a:latin typeface="Arial"/>
                <a:cs typeface="Arial"/>
              </a:rPr>
              <a:t>/5)] = 0.971  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089090" y="1179179"/>
            <a:ext cx="6525026" cy="678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1800" dirty="0">
                <a:latin typeface="Arial"/>
                <a:cs typeface="Arial"/>
              </a:rPr>
              <a:t>C(Outlook=overcast) = </a:t>
            </a:r>
            <a:r>
              <a:rPr lang="en-US" sz="1800" dirty="0">
                <a:solidFill>
                  <a:srgbClr val="408002"/>
                </a:solidFill>
                <a:latin typeface="Arial"/>
                <a:cs typeface="Arial"/>
              </a:rPr>
              <a:t>04</a:t>
            </a:r>
            <a:r>
              <a:rPr lang="en-US" sz="1800" dirty="0">
                <a:latin typeface="Arial"/>
                <a:cs typeface="Arial"/>
              </a:rPr>
              <a:t> Yes and </a:t>
            </a:r>
            <a:r>
              <a:rPr lang="en-US" sz="1800" dirty="0">
                <a:solidFill>
                  <a:srgbClr val="FF0000"/>
                </a:solidFill>
                <a:latin typeface="Arial"/>
                <a:cs typeface="Arial"/>
              </a:rPr>
              <a:t>0</a:t>
            </a:r>
            <a:r>
              <a:rPr lang="en-US" sz="1800" dirty="0">
                <a:latin typeface="Arial"/>
                <a:cs typeface="Arial"/>
              </a:rPr>
              <a:t> No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latin typeface="Arial"/>
                <a:cs typeface="Arial"/>
              </a:rPr>
              <a:t>E(Outlook=overcast) = [-(</a:t>
            </a:r>
            <a:r>
              <a:rPr lang="en-US" sz="1800" dirty="0">
                <a:solidFill>
                  <a:srgbClr val="408002"/>
                </a:solidFill>
                <a:latin typeface="Arial"/>
                <a:cs typeface="Arial"/>
              </a:rPr>
              <a:t>4</a:t>
            </a:r>
            <a:r>
              <a:rPr lang="en-US" sz="1800" dirty="0">
                <a:latin typeface="Arial"/>
                <a:cs typeface="Arial"/>
              </a:rPr>
              <a:t>/4)*log2(</a:t>
            </a:r>
            <a:r>
              <a:rPr lang="en-US" sz="1800" dirty="0">
                <a:solidFill>
                  <a:srgbClr val="408002"/>
                </a:solidFill>
                <a:latin typeface="Arial"/>
                <a:cs typeface="Arial"/>
              </a:rPr>
              <a:t>4</a:t>
            </a:r>
            <a:r>
              <a:rPr lang="en-US" sz="1800" dirty="0">
                <a:latin typeface="Arial"/>
                <a:cs typeface="Arial"/>
              </a:rPr>
              <a:t>/4) </a:t>
            </a:r>
            <a:r>
              <a:rPr lang="mr-IN" sz="1800" dirty="0">
                <a:latin typeface="Arial"/>
                <a:cs typeface="Arial"/>
              </a:rPr>
              <a:t>–</a:t>
            </a:r>
            <a:r>
              <a:rPr lang="en-US" sz="1800" dirty="0">
                <a:latin typeface="Arial"/>
                <a:cs typeface="Arial"/>
              </a:rPr>
              <a:t> (</a:t>
            </a:r>
            <a:r>
              <a:rPr lang="en-US" sz="1800" dirty="0">
                <a:solidFill>
                  <a:srgbClr val="FF0000"/>
                </a:solidFill>
                <a:latin typeface="Arial"/>
                <a:cs typeface="Arial"/>
              </a:rPr>
              <a:t>0</a:t>
            </a:r>
            <a:r>
              <a:rPr lang="en-US" sz="1800" dirty="0">
                <a:latin typeface="Arial"/>
                <a:cs typeface="Arial"/>
              </a:rPr>
              <a:t>/4)*log2(</a:t>
            </a:r>
            <a:r>
              <a:rPr lang="en-US" sz="1800" dirty="0">
                <a:solidFill>
                  <a:srgbClr val="FF0000"/>
                </a:solidFill>
                <a:latin typeface="Arial"/>
                <a:cs typeface="Arial"/>
              </a:rPr>
              <a:t>0</a:t>
            </a:r>
            <a:r>
              <a:rPr lang="en-US" sz="1800" dirty="0">
                <a:latin typeface="Arial"/>
                <a:cs typeface="Arial"/>
              </a:rPr>
              <a:t>/4)] = 0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105512" y="2013143"/>
            <a:ext cx="6525026" cy="678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1800" dirty="0">
                <a:latin typeface="Arial"/>
                <a:cs typeface="Arial"/>
              </a:rPr>
              <a:t>C(Outlook=rainy) = </a:t>
            </a:r>
            <a:r>
              <a:rPr lang="en-US" sz="1800" dirty="0">
                <a:solidFill>
                  <a:srgbClr val="408002"/>
                </a:solidFill>
                <a:latin typeface="Arial"/>
                <a:cs typeface="Arial"/>
              </a:rPr>
              <a:t>03</a:t>
            </a:r>
            <a:r>
              <a:rPr lang="en-US" sz="1800" dirty="0">
                <a:latin typeface="Arial"/>
                <a:cs typeface="Arial"/>
              </a:rPr>
              <a:t> Yes &amp; </a:t>
            </a:r>
            <a:r>
              <a:rPr lang="en-US" sz="1800" dirty="0">
                <a:solidFill>
                  <a:srgbClr val="FF0000"/>
                </a:solidFill>
                <a:latin typeface="Arial"/>
                <a:cs typeface="Arial"/>
              </a:rPr>
              <a:t>02</a:t>
            </a:r>
            <a:r>
              <a:rPr lang="en-US" sz="1800" dirty="0">
                <a:latin typeface="Arial"/>
                <a:cs typeface="Arial"/>
              </a:rPr>
              <a:t> No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latin typeface="Arial"/>
                <a:cs typeface="Arial"/>
              </a:rPr>
              <a:t>E(Outlook=rainy) = [-(</a:t>
            </a:r>
            <a:r>
              <a:rPr lang="en-US" sz="1800" dirty="0">
                <a:solidFill>
                  <a:srgbClr val="408002"/>
                </a:solidFill>
                <a:latin typeface="Arial"/>
                <a:cs typeface="Arial"/>
              </a:rPr>
              <a:t>3</a:t>
            </a:r>
            <a:r>
              <a:rPr lang="en-US" sz="1800" dirty="0">
                <a:latin typeface="Arial"/>
                <a:cs typeface="Arial"/>
              </a:rPr>
              <a:t>/5)*log2(</a:t>
            </a:r>
            <a:r>
              <a:rPr lang="en-US" sz="1800" dirty="0">
                <a:solidFill>
                  <a:srgbClr val="408002"/>
                </a:solidFill>
                <a:latin typeface="Arial"/>
                <a:cs typeface="Arial"/>
              </a:rPr>
              <a:t>3</a:t>
            </a:r>
            <a:r>
              <a:rPr lang="en-US" sz="1800" dirty="0">
                <a:latin typeface="Arial"/>
                <a:cs typeface="Arial"/>
              </a:rPr>
              <a:t>/5) </a:t>
            </a:r>
            <a:r>
              <a:rPr lang="mr-IN" sz="1800" dirty="0">
                <a:latin typeface="Arial"/>
                <a:cs typeface="Arial"/>
              </a:rPr>
              <a:t>–</a:t>
            </a:r>
            <a:r>
              <a:rPr lang="en-US" sz="1800" dirty="0">
                <a:latin typeface="Arial"/>
                <a:cs typeface="Arial"/>
              </a:rPr>
              <a:t> (</a:t>
            </a:r>
            <a:r>
              <a:rPr lang="en-US" sz="1800" dirty="0">
                <a:solidFill>
                  <a:srgbClr val="FF0000"/>
                </a:solidFill>
                <a:latin typeface="Arial"/>
                <a:cs typeface="Arial"/>
              </a:rPr>
              <a:t>2</a:t>
            </a:r>
            <a:r>
              <a:rPr lang="en-US" sz="1800" dirty="0">
                <a:latin typeface="Arial"/>
                <a:cs typeface="Arial"/>
              </a:rPr>
              <a:t>/5)*log2(</a:t>
            </a:r>
            <a:r>
              <a:rPr lang="en-US" sz="1800" dirty="0">
                <a:solidFill>
                  <a:srgbClr val="FF0000"/>
                </a:solidFill>
                <a:latin typeface="Arial"/>
                <a:cs typeface="Arial"/>
              </a:rPr>
              <a:t>2</a:t>
            </a:r>
            <a:r>
              <a:rPr lang="en-US" sz="1800" dirty="0">
                <a:latin typeface="Arial"/>
                <a:cs typeface="Arial"/>
              </a:rPr>
              <a:t>/5)] = 0.971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105512" y="2748128"/>
            <a:ext cx="6010467" cy="1723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800" dirty="0">
                <a:solidFill>
                  <a:srgbClr val="3366FF"/>
                </a:solidFill>
                <a:latin typeface="Arial"/>
                <a:cs typeface="Arial"/>
              </a:rPr>
              <a:t>Step 3: Find the Average Entropy for Outlook</a:t>
            </a:r>
          </a:p>
          <a:p>
            <a:pPr>
              <a:lnSpc>
                <a:spcPct val="120000"/>
              </a:lnSpc>
            </a:pPr>
            <a:r>
              <a:rPr lang="en-US" sz="1800" dirty="0" err="1">
                <a:solidFill>
                  <a:schemeClr val="accent2">
                    <a:lumMod val="75000"/>
                  </a:schemeClr>
                </a:solidFill>
                <a:latin typeface="Arial"/>
                <a:cs typeface="Arial"/>
              </a:rPr>
              <a:t>Inf</a:t>
            </a:r>
            <a:r>
              <a:rPr lang="en-US" sz="1800" dirty="0">
                <a:solidFill>
                  <a:schemeClr val="accent2">
                    <a:lumMod val="75000"/>
                  </a:schemeClr>
                </a:solidFill>
                <a:latin typeface="Arial"/>
                <a:cs typeface="Arial"/>
              </a:rPr>
              <a:t>(outlook) = 5/14*(0.971) +4/14*(0) + 5/14 * 0.971 = 0.693</a:t>
            </a:r>
          </a:p>
          <a:p>
            <a:pPr>
              <a:lnSpc>
                <a:spcPct val="120000"/>
              </a:lnSpc>
            </a:pPr>
            <a:r>
              <a:rPr lang="en-US" sz="1800" dirty="0">
                <a:solidFill>
                  <a:srgbClr val="3366FF"/>
                </a:solidFill>
                <a:latin typeface="Arial"/>
                <a:cs typeface="Arial"/>
              </a:rPr>
              <a:t>Step4: Calculate the Information Gain of Outlook</a:t>
            </a:r>
          </a:p>
          <a:p>
            <a:pPr>
              <a:lnSpc>
                <a:spcPct val="120000"/>
              </a:lnSpc>
            </a:pPr>
            <a:r>
              <a:rPr lang="en-US" sz="1800" dirty="0">
                <a:solidFill>
                  <a:schemeClr val="tx1"/>
                </a:solidFill>
                <a:latin typeface="Arial"/>
                <a:cs typeface="Arial"/>
              </a:rPr>
              <a:t>Gain(Outlook) = E(S) </a:t>
            </a:r>
            <a:r>
              <a:rPr lang="mr-IN" sz="1800" dirty="0">
                <a:solidFill>
                  <a:schemeClr val="tx1"/>
                </a:solidFill>
                <a:latin typeface="Arial"/>
                <a:cs typeface="Arial"/>
              </a:rPr>
              <a:t>–</a:t>
            </a:r>
            <a:r>
              <a:rPr lang="en-US" sz="1800" dirty="0">
                <a:solidFill>
                  <a:schemeClr val="tx1"/>
                </a:solidFill>
                <a:latin typeface="Arial"/>
                <a:cs typeface="Arial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Arial"/>
                <a:cs typeface="Arial"/>
              </a:rPr>
              <a:t>Inf</a:t>
            </a:r>
            <a:r>
              <a:rPr lang="en-US" sz="1800" dirty="0">
                <a:solidFill>
                  <a:schemeClr val="tx1"/>
                </a:solidFill>
                <a:latin typeface="Arial"/>
                <a:cs typeface="Arial"/>
              </a:rPr>
              <a:t>(outlook) = 0.247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008170" y="4491277"/>
            <a:ext cx="65578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  <a:latin typeface="Arial"/>
                <a:cs typeface="Arial"/>
              </a:rPr>
              <a:t>Similarly, we will find out the Entropy&amp; Inf. Gain of All the Variables. We will pick the highest gain attribute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5497283" y="5151489"/>
            <a:ext cx="5790528" cy="738944"/>
            <a:chOff x="5965039" y="4823003"/>
            <a:chExt cx="5790528" cy="738944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5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965039" y="4823003"/>
              <a:ext cx="2602366" cy="738944"/>
            </a:xfrm>
            <a:prstGeom prst="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5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9144794" y="4834095"/>
              <a:ext cx="2610773" cy="727852"/>
            </a:xfrm>
            <a:prstGeom prst="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</p:pic>
      </p:grpSp>
      <p:grpSp>
        <p:nvGrpSpPr>
          <p:cNvPr id="28" name="Group 27"/>
          <p:cNvGrpSpPr/>
          <p:nvPr/>
        </p:nvGrpSpPr>
        <p:grpSpPr>
          <a:xfrm>
            <a:off x="6602063" y="6013742"/>
            <a:ext cx="5311433" cy="771793"/>
            <a:chOff x="5866506" y="5698897"/>
            <a:chExt cx="5311433" cy="771793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5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866506" y="5720796"/>
              <a:ext cx="2640930" cy="749894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sharpenSoften amount="5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8534320" y="5698897"/>
              <a:ext cx="2643619" cy="7370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2367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N" sz="4000" dirty="0">
                <a:solidFill>
                  <a:srgbClr val="00B0F0"/>
                </a:solidFill>
                <a:latin typeface="Candara" panose="020E0502030303020204" pitchFamily="34" charset="0"/>
                <a:ea typeface="Times New Roman"/>
                <a:cs typeface="Times New Roman"/>
                <a:sym typeface="Times New Roman"/>
              </a:rPr>
              <a:t>Introduction to Decision Tree</a:t>
            </a:r>
            <a:endParaRPr sz="4000" dirty="0">
              <a:solidFill>
                <a:srgbClr val="00B0F0"/>
              </a:solidFill>
              <a:latin typeface="Candara" panose="020E0502030303020204" pitchFamily="34" charset="0"/>
            </a:endParaRPr>
          </a:p>
        </p:txBody>
      </p:sp>
      <p:sp>
        <p:nvSpPr>
          <p:cNvPr id="96" name="Google Shape;96;p13"/>
          <p:cNvSpPr txBox="1">
            <a:spLocks noGrp="1"/>
          </p:cNvSpPr>
          <p:nvPr>
            <p:ph type="body" idx="1"/>
          </p:nvPr>
        </p:nvSpPr>
        <p:spPr>
          <a:xfrm>
            <a:off x="609600" y="1671637"/>
            <a:ext cx="10972800" cy="4525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lang="en-IN" sz="2400" dirty="0">
                <a:latin typeface="Arial" panose="020B0604020202020204" pitchFamily="34" charset="0"/>
                <a:ea typeface="Times New Roman"/>
                <a:cs typeface="Arial" panose="020B0604020202020204" pitchFamily="34" charset="0"/>
                <a:sym typeface="Times New Roman"/>
              </a:rPr>
              <a:t>Decision Tree is used for regression and classification, more often classification.</a:t>
            </a:r>
            <a:endParaRPr sz="2400" dirty="0">
              <a:latin typeface="Arial" panose="020B0604020202020204" pitchFamily="34" charset="0"/>
              <a:ea typeface="Times New Roman"/>
              <a:cs typeface="Arial" panose="020B0604020202020204" pitchFamily="34" charset="0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endParaRPr sz="2400" dirty="0">
              <a:latin typeface="Arial" panose="020B0604020202020204" pitchFamily="34" charset="0"/>
              <a:ea typeface="Times New Roman"/>
              <a:cs typeface="Arial" panose="020B0604020202020204" pitchFamily="34" charset="0"/>
              <a:sym typeface="Times New Roman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lang="en-IN" sz="2400" dirty="0">
                <a:latin typeface="Arial" panose="020B0604020202020204" pitchFamily="34" charset="0"/>
                <a:ea typeface="Times New Roman"/>
                <a:cs typeface="Arial" panose="020B0604020202020204" pitchFamily="34" charset="0"/>
                <a:sym typeface="Times New Roman"/>
              </a:rPr>
              <a:t>Can be used for binary classification such as whether an applicant for loan is likely to turn into defaulter or not.</a:t>
            </a:r>
            <a:endParaRPr sz="2400" dirty="0">
              <a:latin typeface="Arial" panose="020B0604020202020204" pitchFamily="34" charset="0"/>
              <a:ea typeface="Times New Roman"/>
              <a:cs typeface="Arial" panose="020B0604020202020204" pitchFamily="34" charset="0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endParaRPr sz="2400" dirty="0">
              <a:latin typeface="Arial" panose="020B0604020202020204" pitchFamily="34" charset="0"/>
              <a:ea typeface="Times New Roman"/>
              <a:cs typeface="Arial" panose="020B0604020202020204" pitchFamily="34" charset="0"/>
              <a:sym typeface="Times New Roman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lang="en-IN" sz="2400" dirty="0">
                <a:latin typeface="Arial" panose="020B0604020202020204" pitchFamily="34" charset="0"/>
                <a:ea typeface="Times New Roman"/>
                <a:cs typeface="Arial" panose="020B0604020202020204" pitchFamily="34" charset="0"/>
                <a:sym typeface="Times New Roman"/>
              </a:rPr>
              <a:t>Decision tree algorithm finds the relation between the target column and the independent variables and express it as a tree structure.</a:t>
            </a:r>
            <a:endParaRPr sz="2400" dirty="0">
              <a:latin typeface="Arial" panose="020B0604020202020204" pitchFamily="34" charset="0"/>
              <a:ea typeface="Times New Roman"/>
              <a:cs typeface="Arial" panose="020B0604020202020204" pitchFamily="34" charset="0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endParaRPr sz="2400" dirty="0">
              <a:latin typeface="Arial" panose="020B0604020202020204" pitchFamily="34" charset="0"/>
              <a:ea typeface="Times New Roman"/>
              <a:cs typeface="Arial" panose="020B0604020202020204" pitchFamily="34" charset="0"/>
              <a:sym typeface="Times New Roman"/>
            </a:endParaRPr>
          </a:p>
          <a:p>
            <a:pPr marL="457200" lvl="0" indent="-3810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2400"/>
              <a:buFont typeface="Times New Roman"/>
              <a:buChar char="•"/>
            </a:pPr>
            <a:r>
              <a:rPr lang="en-IN" sz="2400" dirty="0">
                <a:latin typeface="Arial" panose="020B0604020202020204" pitchFamily="34" charset="0"/>
                <a:ea typeface="Times New Roman"/>
                <a:cs typeface="Arial" panose="020B0604020202020204" pitchFamily="34" charset="0"/>
                <a:sym typeface="Times New Roman"/>
              </a:rPr>
              <a:t>It does so by binary splitting data using functions based on comparison operators on the independent columns.</a:t>
            </a:r>
            <a:endParaRPr sz="2400" dirty="0">
              <a:latin typeface="Arial" panose="020B0604020202020204" pitchFamily="34" charset="0"/>
              <a:ea typeface="Times New Roman"/>
              <a:cs typeface="Arial" panose="020B0604020202020204" pitchFamily="34" charset="0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None/>
            </a:pPr>
            <a:endParaRPr sz="2400" dirty="0">
              <a:latin typeface="Arial" panose="020B0604020202020204" pitchFamily="34" charset="0"/>
              <a:ea typeface="Times New Roman"/>
              <a:cs typeface="Arial" panose="020B0604020202020204" pitchFamily="34" charset="0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5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2003</Words>
  <Application>Microsoft Macintosh PowerPoint</Application>
  <PresentationFormat>Widescreen</PresentationFormat>
  <Paragraphs>272</Paragraphs>
  <Slides>35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Arial</vt:lpstr>
      <vt:lpstr>Avenir Light</vt:lpstr>
      <vt:lpstr>Times New Roman</vt:lpstr>
      <vt:lpstr>Calibri</vt:lpstr>
      <vt:lpstr>Candara</vt:lpstr>
      <vt:lpstr>Corbel</vt:lpstr>
      <vt:lpstr>Office Theme</vt:lpstr>
      <vt:lpstr>1_Office Theme</vt:lpstr>
      <vt:lpstr>5_Office Theme</vt:lpstr>
      <vt:lpstr>Decision Trees</vt:lpstr>
      <vt:lpstr>About Decision TREE</vt:lpstr>
      <vt:lpstr>Decision Tree Types</vt:lpstr>
      <vt:lpstr>Decision tree structure</vt:lpstr>
      <vt:lpstr>Decision Tree Structure</vt:lpstr>
      <vt:lpstr>Industry Usage</vt:lpstr>
      <vt:lpstr>Maths behind Decision Tree - Entropy</vt:lpstr>
      <vt:lpstr>Entropy calculation: basketball data</vt:lpstr>
      <vt:lpstr>Introduction to Decision Tree</vt:lpstr>
      <vt:lpstr>Common measures of Impurity</vt:lpstr>
      <vt:lpstr>PowerPoint Presentation</vt:lpstr>
      <vt:lpstr>PowerPoint Presentation</vt:lpstr>
      <vt:lpstr>Interview Questions</vt:lpstr>
      <vt:lpstr>Interview Questions</vt:lpstr>
      <vt:lpstr>Interview Questions</vt:lpstr>
      <vt:lpstr>Interview Questions</vt:lpstr>
      <vt:lpstr>Interview Questions</vt:lpstr>
      <vt:lpstr>Interview Questions</vt:lpstr>
      <vt:lpstr>Interview Questions</vt:lpstr>
      <vt:lpstr>Interview Questions</vt:lpstr>
      <vt:lpstr>Interview Questions</vt:lpstr>
      <vt:lpstr>Interview Questions</vt:lpstr>
      <vt:lpstr>Interview Questions</vt:lpstr>
      <vt:lpstr>Interview Questions</vt:lpstr>
      <vt:lpstr>Interview Questions</vt:lpstr>
      <vt:lpstr>Advantages and Disadvantages</vt:lpstr>
      <vt:lpstr>Hands on exercise on Decision Tree</vt:lpstr>
      <vt:lpstr>PowerPoint Presentation</vt:lpstr>
      <vt:lpstr>PowerPoint Presentation</vt:lpstr>
      <vt:lpstr>Case Study - Wine quality production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Decision Trees</dc:title>
  <cp:lastModifiedBy>Mukul Kumar Singh Chauhan</cp:lastModifiedBy>
  <cp:revision>11</cp:revision>
  <dcterms:modified xsi:type="dcterms:W3CDTF">2024-01-07T02:56:34Z</dcterms:modified>
</cp:coreProperties>
</file>